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320" r:id="rId2"/>
    <p:sldId id="256" r:id="rId3"/>
    <p:sldId id="372" r:id="rId4"/>
    <p:sldId id="285" r:id="rId5"/>
    <p:sldId id="318" r:id="rId6"/>
    <p:sldId id="321" r:id="rId7"/>
    <p:sldId id="322" r:id="rId8"/>
    <p:sldId id="323" r:id="rId9"/>
    <p:sldId id="300" r:id="rId10"/>
    <p:sldId id="301" r:id="rId11"/>
    <p:sldId id="324" r:id="rId12"/>
    <p:sldId id="316" r:id="rId13"/>
    <p:sldId id="263" r:id="rId14"/>
    <p:sldId id="258" r:id="rId15"/>
    <p:sldId id="260" r:id="rId16"/>
    <p:sldId id="259" r:id="rId17"/>
    <p:sldId id="373" r:id="rId18"/>
    <p:sldId id="262" r:id="rId19"/>
    <p:sldId id="297" r:id="rId20"/>
    <p:sldId id="333" r:id="rId21"/>
    <p:sldId id="291" r:id="rId22"/>
    <p:sldId id="299" r:id="rId23"/>
    <p:sldId id="302" r:id="rId24"/>
    <p:sldId id="264" r:id="rId25"/>
    <p:sldId id="334" r:id="rId26"/>
    <p:sldId id="265" r:id="rId27"/>
    <p:sldId id="267" r:id="rId28"/>
    <p:sldId id="268" r:id="rId29"/>
    <p:sldId id="269" r:id="rId30"/>
    <p:sldId id="325" r:id="rId31"/>
    <p:sldId id="270" r:id="rId32"/>
    <p:sldId id="298" r:id="rId33"/>
    <p:sldId id="326" r:id="rId34"/>
    <p:sldId id="288" r:id="rId35"/>
    <p:sldId id="304" r:id="rId36"/>
    <p:sldId id="305" r:id="rId37"/>
    <p:sldId id="261" r:id="rId38"/>
    <p:sldId id="314" r:id="rId39"/>
    <p:sldId id="296" r:id="rId40"/>
    <p:sldId id="307" r:id="rId41"/>
    <p:sldId id="308" r:id="rId42"/>
    <p:sldId id="327" r:id="rId43"/>
    <p:sldId id="328" r:id="rId44"/>
    <p:sldId id="330" r:id="rId45"/>
    <p:sldId id="371" r:id="rId46"/>
    <p:sldId id="33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0898" autoAdjust="0"/>
  </p:normalViewPr>
  <p:slideViewPr>
    <p:cSldViewPr snapToGrid="0">
      <p:cViewPr varScale="1">
        <p:scale>
          <a:sx n="71" d="100"/>
          <a:sy n="71" d="100"/>
        </p:scale>
        <p:origin x="1152" y="58"/>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D78E1B-938E-9EAE-8DD4-461E78608E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7E6FBCA-06D9-F40D-A7D8-F28308A450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07D1E0-AF85-48B2-B98E-32F066D3E465}" type="datetimeFigureOut">
              <a:rPr lang="en-IN" smtClean="0"/>
              <a:t>01-08-2024</a:t>
            </a:fld>
            <a:endParaRPr lang="en-IN"/>
          </a:p>
        </p:txBody>
      </p:sp>
      <p:sp>
        <p:nvSpPr>
          <p:cNvPr id="4" name="Footer Placeholder 3">
            <a:extLst>
              <a:ext uri="{FF2B5EF4-FFF2-40B4-BE49-F238E27FC236}">
                <a16:creationId xmlns:a16="http://schemas.microsoft.com/office/drawing/2014/main" id="{CA2D7057-E658-D362-F82D-40F744618E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F432A16-97E1-C5D3-155E-B73BC46CD2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4710D9-8602-4344-913B-6EBA968E35F0}" type="slidenum">
              <a:rPr lang="en-IN" smtClean="0"/>
              <a:t>‹#›</a:t>
            </a:fld>
            <a:endParaRPr lang="en-IN"/>
          </a:p>
        </p:txBody>
      </p:sp>
    </p:spTree>
    <p:extLst>
      <p:ext uri="{BB962C8B-B14F-4D97-AF65-F5344CB8AC3E}">
        <p14:creationId xmlns:p14="http://schemas.microsoft.com/office/powerpoint/2010/main" val="31791238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EFE80-9F14-4820-8842-0A35EA355224}" type="datetimeFigureOut">
              <a:rPr lang="en-IN" smtClean="0"/>
              <a:t>01-08-2024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485DB-6355-47A6-ABCE-F416926EEF60}" type="slidenum">
              <a:rPr lang="en-IN" smtClean="0"/>
              <a:t>‹#›</a:t>
            </a:fld>
            <a:endParaRPr lang="en-IN"/>
          </a:p>
        </p:txBody>
      </p:sp>
    </p:spTree>
    <p:extLst>
      <p:ext uri="{BB962C8B-B14F-4D97-AF65-F5344CB8AC3E}">
        <p14:creationId xmlns:p14="http://schemas.microsoft.com/office/powerpoint/2010/main" val="2166837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1</a:t>
            </a:fld>
            <a:endParaRPr lang="en-IN"/>
          </a:p>
        </p:txBody>
      </p:sp>
    </p:spTree>
    <p:extLst>
      <p:ext uri="{BB962C8B-B14F-4D97-AF65-F5344CB8AC3E}">
        <p14:creationId xmlns:p14="http://schemas.microsoft.com/office/powerpoint/2010/main" val="2780510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21</a:t>
            </a:fld>
            <a:endParaRPr lang="en-IN"/>
          </a:p>
        </p:txBody>
      </p:sp>
    </p:spTree>
    <p:extLst>
      <p:ext uri="{BB962C8B-B14F-4D97-AF65-F5344CB8AC3E}">
        <p14:creationId xmlns:p14="http://schemas.microsoft.com/office/powerpoint/2010/main" val="3731691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22</a:t>
            </a:fld>
            <a:endParaRPr lang="en-IN"/>
          </a:p>
        </p:txBody>
      </p:sp>
    </p:spTree>
    <p:extLst>
      <p:ext uri="{BB962C8B-B14F-4D97-AF65-F5344CB8AC3E}">
        <p14:creationId xmlns:p14="http://schemas.microsoft.com/office/powerpoint/2010/main" val="2630784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inter-regular"/>
              </a:rPr>
              <a:t>Machine Learning algorithms are the programs that can learn the hidden patterns from the data, predict the output, and improve the performance from experiences on their own. Different algorithms can be used in machine learning for different tasks, such as simple linear regression that can be used </a:t>
            </a:r>
            <a:r>
              <a:rPr lang="en-US" b="1" i="0" dirty="0">
                <a:solidFill>
                  <a:srgbClr val="333333"/>
                </a:solidFill>
                <a:effectLst/>
                <a:latin typeface="inter-bold"/>
              </a:rPr>
              <a:t>for prediction problem</a:t>
            </a:r>
            <a:r>
              <a:rPr lang="en-US" b="0" i="0" dirty="0">
                <a:solidFill>
                  <a:srgbClr val="333333"/>
                </a:solidFill>
                <a:effectLst/>
                <a:latin typeface="inter-regular"/>
              </a:rPr>
              <a:t>s like </a:t>
            </a:r>
            <a:r>
              <a:rPr lang="en-US" b="1" i="0" dirty="0">
                <a:solidFill>
                  <a:srgbClr val="333333"/>
                </a:solidFill>
                <a:effectLst/>
                <a:latin typeface="inter-bold"/>
              </a:rPr>
              <a:t>stock market prediction,</a:t>
            </a:r>
            <a:r>
              <a:rPr lang="en-US" b="0" i="0" dirty="0">
                <a:solidFill>
                  <a:srgbClr val="333333"/>
                </a:solidFill>
                <a:effectLst/>
                <a:latin typeface="inter-regular"/>
              </a:rPr>
              <a:t> and </a:t>
            </a:r>
            <a:r>
              <a:rPr lang="en-US" b="1" i="0" dirty="0">
                <a:solidFill>
                  <a:srgbClr val="333333"/>
                </a:solidFill>
                <a:effectLst/>
                <a:latin typeface="inter-bold"/>
              </a:rPr>
              <a:t>the KNN algorithm can be used for classification problems</a:t>
            </a:r>
            <a:r>
              <a:rPr lang="en-US" b="0" i="0" dirty="0">
                <a:solidFill>
                  <a:srgbClr val="333333"/>
                </a:solidFill>
                <a:effectLst/>
                <a:latin typeface="inter-regular"/>
              </a:rPr>
              <a:t>.</a:t>
            </a:r>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24</a:t>
            </a:fld>
            <a:endParaRPr lang="en-IN"/>
          </a:p>
        </p:txBody>
      </p:sp>
    </p:spTree>
    <p:extLst>
      <p:ext uri="{BB962C8B-B14F-4D97-AF65-F5344CB8AC3E}">
        <p14:creationId xmlns:p14="http://schemas.microsoft.com/office/powerpoint/2010/main" val="173008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28</a:t>
            </a:fld>
            <a:endParaRPr lang="en-IN"/>
          </a:p>
        </p:txBody>
      </p:sp>
    </p:spTree>
    <p:extLst>
      <p:ext uri="{BB962C8B-B14F-4D97-AF65-F5344CB8AC3E}">
        <p14:creationId xmlns:p14="http://schemas.microsoft.com/office/powerpoint/2010/main" val="239848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29</a:t>
            </a:fld>
            <a:endParaRPr lang="en-IN"/>
          </a:p>
        </p:txBody>
      </p:sp>
    </p:spTree>
    <p:extLst>
      <p:ext uri="{BB962C8B-B14F-4D97-AF65-F5344CB8AC3E}">
        <p14:creationId xmlns:p14="http://schemas.microsoft.com/office/powerpoint/2010/main" val="3426714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33</a:t>
            </a:fld>
            <a:endParaRPr lang="en-IN"/>
          </a:p>
        </p:txBody>
      </p:sp>
    </p:spTree>
    <p:extLst>
      <p:ext uri="{BB962C8B-B14F-4D97-AF65-F5344CB8AC3E}">
        <p14:creationId xmlns:p14="http://schemas.microsoft.com/office/powerpoint/2010/main" val="4005275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hard to control or deal with.</a:t>
            </a:r>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39</a:t>
            </a:fld>
            <a:endParaRPr lang="en-IN"/>
          </a:p>
        </p:txBody>
      </p:sp>
    </p:spTree>
    <p:extLst>
      <p:ext uri="{BB962C8B-B14F-4D97-AF65-F5344CB8AC3E}">
        <p14:creationId xmlns:p14="http://schemas.microsoft.com/office/powerpoint/2010/main" val="428460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43</a:t>
            </a:fld>
            <a:endParaRPr lang="en-IN"/>
          </a:p>
        </p:txBody>
      </p:sp>
    </p:spTree>
    <p:extLst>
      <p:ext uri="{BB962C8B-B14F-4D97-AF65-F5344CB8AC3E}">
        <p14:creationId xmlns:p14="http://schemas.microsoft.com/office/powerpoint/2010/main" val="338548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The acquisition of knowledge or skills through study, experience, or being taught.</a:t>
            </a:r>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4</a:t>
            </a:fld>
            <a:endParaRPr lang="en-IN"/>
          </a:p>
        </p:txBody>
      </p:sp>
    </p:spTree>
    <p:extLst>
      <p:ext uri="{BB962C8B-B14F-4D97-AF65-F5344CB8AC3E}">
        <p14:creationId xmlns:p14="http://schemas.microsoft.com/office/powerpoint/2010/main" val="1408973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the ability to acquire and apply knowledge and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 comprehend; to understand and profit  from experience</a:t>
            </a:r>
          </a:p>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6</a:t>
            </a:fld>
            <a:endParaRPr lang="en-IN"/>
          </a:p>
        </p:txBody>
      </p:sp>
    </p:spTree>
    <p:extLst>
      <p:ext uri="{BB962C8B-B14F-4D97-AF65-F5344CB8AC3E}">
        <p14:creationId xmlns:p14="http://schemas.microsoft.com/office/powerpoint/2010/main" val="3785635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The </a:t>
            </a:r>
            <a:r>
              <a:rPr lang="en-US" b="1" i="0" dirty="0">
                <a:solidFill>
                  <a:srgbClr val="202124"/>
                </a:solidFill>
                <a:effectLst/>
                <a:latin typeface="arial" panose="020B0604020202020204" pitchFamily="34" charset="0"/>
              </a:rPr>
              <a:t>Socratic philosophers in ancient Greece</a:t>
            </a:r>
            <a:r>
              <a:rPr lang="en-US" b="0" i="0" dirty="0">
                <a:solidFill>
                  <a:srgbClr val="202124"/>
                </a:solidFill>
                <a:effectLst/>
                <a:latin typeface="arial" panose="020B0604020202020204" pitchFamily="34" charset="0"/>
              </a:rPr>
              <a:t> were Socrates, Plato, and Aristotle. These are some of the most well-known of all Greek philosophers. Socrates (470/469–399 B.C.E.) is remembered for his teaching methods and for asking thought-provoking questions</a:t>
            </a:r>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7</a:t>
            </a:fld>
            <a:endParaRPr lang="en-IN"/>
          </a:p>
        </p:txBody>
      </p:sp>
    </p:spTree>
    <p:extLst>
      <p:ext uri="{BB962C8B-B14F-4D97-AF65-F5344CB8AC3E}">
        <p14:creationId xmlns:p14="http://schemas.microsoft.com/office/powerpoint/2010/main" val="244919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The </a:t>
            </a:r>
            <a:r>
              <a:rPr lang="en-US" b="1" i="0" dirty="0">
                <a:solidFill>
                  <a:srgbClr val="202124"/>
                </a:solidFill>
                <a:effectLst/>
                <a:latin typeface="arial" panose="020B0604020202020204" pitchFamily="34" charset="0"/>
              </a:rPr>
              <a:t>Socratic philosophers in ancient Greece</a:t>
            </a:r>
            <a:r>
              <a:rPr lang="en-US" b="0" i="0" dirty="0">
                <a:solidFill>
                  <a:srgbClr val="202124"/>
                </a:solidFill>
                <a:effectLst/>
                <a:latin typeface="arial" panose="020B0604020202020204" pitchFamily="34" charset="0"/>
              </a:rPr>
              <a:t> were Socrates, Plato, and Aristotle. These are some of the most well-known of all Greek philosophers. Socrates (470/469–399 B.C.E.) is remembered for his teaching methods and for asking thought-provoking questions</a:t>
            </a:r>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8</a:t>
            </a:fld>
            <a:endParaRPr lang="en-IN"/>
          </a:p>
        </p:txBody>
      </p:sp>
    </p:spTree>
    <p:extLst>
      <p:ext uri="{BB962C8B-B14F-4D97-AF65-F5344CB8AC3E}">
        <p14:creationId xmlns:p14="http://schemas.microsoft.com/office/powerpoint/2010/main" val="283216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“Intellectual ability” is </a:t>
            </a:r>
            <a:r>
              <a:rPr lang="en-US" b="1" i="0" dirty="0">
                <a:solidFill>
                  <a:srgbClr val="202124"/>
                </a:solidFill>
                <a:effectLst/>
                <a:latin typeface="arial" panose="020B0604020202020204" pitchFamily="34" charset="0"/>
              </a:rPr>
              <a:t>exceptional capability or potential recognized through cognitive processes</a:t>
            </a:r>
            <a:r>
              <a:rPr lang="en-US" b="0" i="0" dirty="0">
                <a:solidFill>
                  <a:srgbClr val="202124"/>
                </a:solidFill>
                <a:effectLst/>
                <a:latin typeface="arial" panose="020B0604020202020204" pitchFamily="34" charset="0"/>
              </a:rPr>
              <a:t> (e.g., memory, reasoning, rate of learning, spatial reasoning, ability to find and solve problems, ability to manipulate abstract ideas and make connections, etc.). [</a:t>
            </a:r>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9</a:t>
            </a:fld>
            <a:endParaRPr lang="en-IN"/>
          </a:p>
        </p:txBody>
      </p:sp>
    </p:spTree>
    <p:extLst>
      <p:ext uri="{BB962C8B-B14F-4D97-AF65-F5344CB8AC3E}">
        <p14:creationId xmlns:p14="http://schemas.microsoft.com/office/powerpoint/2010/main" val="376460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Arthur Lee Samuel was an American pioneer in the field of computer gaming and artificial intelligence. He popularized the term "machine learning" in 1959.</a:t>
            </a:r>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10</a:t>
            </a:fld>
            <a:endParaRPr lang="en-IN"/>
          </a:p>
        </p:txBody>
      </p:sp>
    </p:spTree>
    <p:extLst>
      <p:ext uri="{BB962C8B-B14F-4D97-AF65-F5344CB8AC3E}">
        <p14:creationId xmlns:p14="http://schemas.microsoft.com/office/powerpoint/2010/main" val="2234072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Tom Michael Mitchell is an American computer scientist and E. Fredkin University Professor at the Carnegie Mellon </a:t>
            </a:r>
            <a:r>
              <a:rPr lang="en-US" b="0" i="0" dirty="0" err="1">
                <a:solidFill>
                  <a:srgbClr val="4D5156"/>
                </a:solidFill>
                <a:effectLst/>
                <a:latin typeface="arial" panose="020B0604020202020204" pitchFamily="34" charset="0"/>
              </a:rPr>
              <a:t>Unive</a:t>
            </a:r>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Makes some sense of data-&gt;data in abundance, ml algos to change data into knowledge, libraries, patterns, and make predictions</a:t>
            </a:r>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12</a:t>
            </a:fld>
            <a:endParaRPr lang="en-IN"/>
          </a:p>
        </p:txBody>
      </p:sp>
    </p:spTree>
    <p:extLst>
      <p:ext uri="{BB962C8B-B14F-4D97-AF65-F5344CB8AC3E}">
        <p14:creationId xmlns:p14="http://schemas.microsoft.com/office/powerpoint/2010/main" val="2576974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Instead of having humans to manually build rules and build models from analysing large amounts of data, machine learning offers a more efficient alternative for capturing the knowledge in data to gradually improve the performance of predictive models and make data driven decisions.</a:t>
            </a:r>
          </a:p>
        </p:txBody>
      </p:sp>
      <p:sp>
        <p:nvSpPr>
          <p:cNvPr id="4" name="Slide Number Placeholder 3"/>
          <p:cNvSpPr>
            <a:spLocks noGrp="1"/>
          </p:cNvSpPr>
          <p:nvPr>
            <p:ph type="sldNum" sz="quarter" idx="5"/>
          </p:nvPr>
        </p:nvSpPr>
        <p:spPr/>
        <p:txBody>
          <a:bodyPr/>
          <a:lstStyle/>
          <a:p>
            <a:fld id="{266485DB-6355-47A6-ABCE-F416926EEF60}" type="slidenum">
              <a:rPr lang="en-IN" smtClean="0"/>
              <a:t>19</a:t>
            </a:fld>
            <a:endParaRPr lang="en-IN"/>
          </a:p>
        </p:txBody>
      </p:sp>
    </p:spTree>
    <p:extLst>
      <p:ext uri="{BB962C8B-B14F-4D97-AF65-F5344CB8AC3E}">
        <p14:creationId xmlns:p14="http://schemas.microsoft.com/office/powerpoint/2010/main" val="59769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A2A5-3480-4490-A558-4E1AFBAD3E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5201D7-73D5-4994-832E-117E8E9B4E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7CCE68-EF18-40CF-ACE8-672E7A44D252}"/>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DCCCBB8E-3845-41DA-8159-24C1F0093085}"/>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4435453A-4920-4A2B-BDFE-23E76BFC2CCD}"/>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2357084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E41A-FD1B-45A6-8558-C743356E95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3165F2-A915-4331-903B-887ED5DFCD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C2E777-A3CB-4027-8409-465FBB8E8F6C}"/>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32A48CC5-B1A9-4F7D-8968-BA9E89D11DC7}"/>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5BB9913E-A6FD-4374-A072-50A8C49CD60E}"/>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3958462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740948-1C05-4700-8D2D-3AB10AECA1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D4E567-072D-48DC-A0D0-4F930DD5B9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A43FDD-0347-4AA4-98B9-368E651DDD1E}"/>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B48185F5-051C-4DEB-8B70-30CD42F44D35}"/>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DE2907FA-DEE8-4DBA-9464-D96D62BD02E5}"/>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993880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819D-B772-40B4-A754-9D8D06A372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A6FF5D-99C9-4477-A83F-EE669CC21B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EEAC4B-4462-4E5B-8995-C183EDB5689C}"/>
              </a:ext>
            </a:extLst>
          </p:cNvPr>
          <p:cNvSpPr>
            <a:spLocks noGrp="1"/>
          </p:cNvSpPr>
          <p:nvPr>
            <p:ph type="dt" sz="half" idx="10"/>
          </p:nvPr>
        </p:nvSpPr>
        <p:spPr>
          <a:xfrm>
            <a:off x="838200" y="6449114"/>
            <a:ext cx="2743200" cy="365125"/>
          </a:xfrm>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D74DFFFF-2B28-4DF7-AEE5-77B45627723B}"/>
              </a:ext>
            </a:extLst>
          </p:cNvPr>
          <p:cNvSpPr>
            <a:spLocks noGrp="1"/>
          </p:cNvSpPr>
          <p:nvPr>
            <p:ph type="ftr" sz="quarter" idx="11"/>
          </p:nvPr>
        </p:nvSpPr>
        <p:spPr>
          <a:xfrm>
            <a:off x="4038600" y="6449114"/>
            <a:ext cx="4114800" cy="365125"/>
          </a:xfrm>
        </p:spPr>
        <p:txBody>
          <a:bodyPr/>
          <a:lstStyle/>
          <a:p>
            <a:r>
              <a:rPr lang="en-IN" dirty="0"/>
              <a:t>Machine Learning</a:t>
            </a:r>
          </a:p>
        </p:txBody>
      </p:sp>
      <p:sp>
        <p:nvSpPr>
          <p:cNvPr id="6" name="Slide Number Placeholder 5">
            <a:extLst>
              <a:ext uri="{FF2B5EF4-FFF2-40B4-BE49-F238E27FC236}">
                <a16:creationId xmlns:a16="http://schemas.microsoft.com/office/drawing/2014/main" id="{6BFB26B6-FABF-456D-9009-3F5AD3B138DD}"/>
              </a:ext>
            </a:extLst>
          </p:cNvPr>
          <p:cNvSpPr>
            <a:spLocks noGrp="1"/>
          </p:cNvSpPr>
          <p:nvPr>
            <p:ph type="sldNum" sz="quarter" idx="12"/>
          </p:nvPr>
        </p:nvSpPr>
        <p:spPr>
          <a:xfrm>
            <a:off x="8343901" y="6444421"/>
            <a:ext cx="1924878" cy="365125"/>
          </a:xfrm>
        </p:spPr>
        <p:txBody>
          <a:bodyPr/>
          <a:lstStyle/>
          <a:p>
            <a:r>
              <a:rPr lang="en-IN" dirty="0"/>
              <a:t>Introduction to ML</a:t>
            </a:r>
          </a:p>
        </p:txBody>
      </p:sp>
      <p:sp>
        <p:nvSpPr>
          <p:cNvPr id="8" name="Slide Number Placeholder 5">
            <a:extLst>
              <a:ext uri="{FF2B5EF4-FFF2-40B4-BE49-F238E27FC236}">
                <a16:creationId xmlns:a16="http://schemas.microsoft.com/office/drawing/2014/main" id="{47FBB38A-3574-358D-C6C2-439F1CA8558E}"/>
              </a:ext>
            </a:extLst>
          </p:cNvPr>
          <p:cNvSpPr txBox="1">
            <a:spLocks/>
          </p:cNvSpPr>
          <p:nvPr userDrawn="1"/>
        </p:nvSpPr>
        <p:spPr>
          <a:xfrm>
            <a:off x="11068880" y="6444421"/>
            <a:ext cx="894520" cy="36512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6290BC-BD3E-4075-BEFC-BDBC2C15E4FD}" type="slidenum">
              <a:rPr lang="en-IN" smtClean="0"/>
              <a:pPr/>
              <a:t>‹#›</a:t>
            </a:fld>
            <a:endParaRPr lang="en-IN" dirty="0"/>
          </a:p>
        </p:txBody>
      </p:sp>
    </p:spTree>
    <p:extLst>
      <p:ext uri="{BB962C8B-B14F-4D97-AF65-F5344CB8AC3E}">
        <p14:creationId xmlns:p14="http://schemas.microsoft.com/office/powerpoint/2010/main" val="3156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D3ED-74A0-4806-9B06-ECAED761E3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842F22-D9A9-41D3-94C2-9465E9F7F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793E88-6883-43AB-BA35-25609CD7DEBF}"/>
              </a:ext>
            </a:extLst>
          </p:cNvPr>
          <p:cNvSpPr>
            <a:spLocks noGrp="1"/>
          </p:cNvSpPr>
          <p:nvPr>
            <p:ph type="dt" sz="half" idx="10"/>
          </p:nvPr>
        </p:nvSpPr>
        <p:spPr/>
        <p:txBody>
          <a:bodyPr/>
          <a:lstStyle/>
          <a:p>
            <a:r>
              <a:rPr lang="en-US"/>
              <a:t>Kriti Ohri</a:t>
            </a:r>
            <a:endParaRPr lang="en-IN"/>
          </a:p>
        </p:txBody>
      </p:sp>
      <p:sp>
        <p:nvSpPr>
          <p:cNvPr id="5" name="Footer Placeholder 4">
            <a:extLst>
              <a:ext uri="{FF2B5EF4-FFF2-40B4-BE49-F238E27FC236}">
                <a16:creationId xmlns:a16="http://schemas.microsoft.com/office/drawing/2014/main" id="{83E24609-CAD0-487F-84FF-D2318677A21E}"/>
              </a:ext>
            </a:extLst>
          </p:cNvPr>
          <p:cNvSpPr>
            <a:spLocks noGrp="1"/>
          </p:cNvSpPr>
          <p:nvPr>
            <p:ph type="ftr" sz="quarter" idx="11"/>
          </p:nvPr>
        </p:nvSpPr>
        <p:spPr/>
        <p:txBody>
          <a:bodyPr/>
          <a:lstStyle/>
          <a:p>
            <a:r>
              <a:rPr lang="en-IN"/>
              <a:t>Machine Learning</a:t>
            </a:r>
          </a:p>
        </p:txBody>
      </p:sp>
      <p:sp>
        <p:nvSpPr>
          <p:cNvPr id="6" name="Slide Number Placeholder 5">
            <a:extLst>
              <a:ext uri="{FF2B5EF4-FFF2-40B4-BE49-F238E27FC236}">
                <a16:creationId xmlns:a16="http://schemas.microsoft.com/office/drawing/2014/main" id="{DF6CB2B9-97B3-4FFD-9624-1A9825AE2490}"/>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365875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5CC1A-5E2C-4BAB-BC6B-A453FB16A0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43EAFA-2C4C-426C-8E9E-05B43AC73C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69D408-F770-4CA4-8B98-7142D5A5E4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E796E0-D876-4F8B-BBF4-F74BA98991F2}"/>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9620CA16-EC94-4B45-8430-768AA3F2B8C3}"/>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405DD6E5-0811-46F1-B826-631FED1CB13B}"/>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23558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DB4F-4722-4D73-86F4-2520761A1B5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749B25-2CF6-4D1E-AE51-F36A65CBF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298CD7-13C5-4E70-880C-BEEA55CF3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B1489B-EF04-4F31-90BD-74FCE3C8B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0F1B1B-CD15-42D9-93FD-388183C545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EA6DFB-74A8-4023-AAEF-08FEE1A556FC}"/>
              </a:ext>
            </a:extLst>
          </p:cNvPr>
          <p:cNvSpPr>
            <a:spLocks noGrp="1"/>
          </p:cNvSpPr>
          <p:nvPr>
            <p:ph type="dt" sz="half" idx="10"/>
          </p:nvPr>
        </p:nvSpPr>
        <p:spPr/>
        <p:txBody>
          <a:bodyPr/>
          <a:lstStyle/>
          <a:p>
            <a:r>
              <a:rPr lang="en-US"/>
              <a:t>Kriti Ohri</a:t>
            </a:r>
            <a:endParaRPr lang="en-IN"/>
          </a:p>
        </p:txBody>
      </p:sp>
      <p:sp>
        <p:nvSpPr>
          <p:cNvPr id="8" name="Footer Placeholder 7">
            <a:extLst>
              <a:ext uri="{FF2B5EF4-FFF2-40B4-BE49-F238E27FC236}">
                <a16:creationId xmlns:a16="http://schemas.microsoft.com/office/drawing/2014/main" id="{AF938AE7-B6F7-4BA3-BD13-5404C952E114}"/>
              </a:ext>
            </a:extLst>
          </p:cNvPr>
          <p:cNvSpPr>
            <a:spLocks noGrp="1"/>
          </p:cNvSpPr>
          <p:nvPr>
            <p:ph type="ftr" sz="quarter" idx="11"/>
          </p:nvPr>
        </p:nvSpPr>
        <p:spPr/>
        <p:txBody>
          <a:bodyPr/>
          <a:lstStyle/>
          <a:p>
            <a:r>
              <a:rPr lang="en-IN"/>
              <a:t>Machine Learning</a:t>
            </a:r>
          </a:p>
        </p:txBody>
      </p:sp>
      <p:sp>
        <p:nvSpPr>
          <p:cNvPr id="9" name="Slide Number Placeholder 8">
            <a:extLst>
              <a:ext uri="{FF2B5EF4-FFF2-40B4-BE49-F238E27FC236}">
                <a16:creationId xmlns:a16="http://schemas.microsoft.com/office/drawing/2014/main" id="{1A0BA511-3D36-43F0-B83E-7705A0D57ADD}"/>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270215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CBB2-5CE8-463D-9667-95CD61ED39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1BF8E8-7B35-4A46-8489-980B10CE6C1F}"/>
              </a:ext>
            </a:extLst>
          </p:cNvPr>
          <p:cNvSpPr>
            <a:spLocks noGrp="1"/>
          </p:cNvSpPr>
          <p:nvPr>
            <p:ph type="dt" sz="half" idx="10"/>
          </p:nvPr>
        </p:nvSpPr>
        <p:spPr/>
        <p:txBody>
          <a:bodyPr/>
          <a:lstStyle/>
          <a:p>
            <a:r>
              <a:rPr lang="en-US"/>
              <a:t>Kriti Ohri</a:t>
            </a:r>
            <a:endParaRPr lang="en-IN"/>
          </a:p>
        </p:txBody>
      </p:sp>
      <p:sp>
        <p:nvSpPr>
          <p:cNvPr id="4" name="Footer Placeholder 3">
            <a:extLst>
              <a:ext uri="{FF2B5EF4-FFF2-40B4-BE49-F238E27FC236}">
                <a16:creationId xmlns:a16="http://schemas.microsoft.com/office/drawing/2014/main" id="{F90FD151-0CCA-4ECB-94F4-64ACCED82EA8}"/>
              </a:ext>
            </a:extLst>
          </p:cNvPr>
          <p:cNvSpPr>
            <a:spLocks noGrp="1"/>
          </p:cNvSpPr>
          <p:nvPr>
            <p:ph type="ftr" sz="quarter" idx="11"/>
          </p:nvPr>
        </p:nvSpPr>
        <p:spPr/>
        <p:txBody>
          <a:bodyPr/>
          <a:lstStyle/>
          <a:p>
            <a:r>
              <a:rPr lang="en-IN"/>
              <a:t>Machine Learning</a:t>
            </a:r>
          </a:p>
        </p:txBody>
      </p:sp>
      <p:sp>
        <p:nvSpPr>
          <p:cNvPr id="5" name="Slide Number Placeholder 4">
            <a:extLst>
              <a:ext uri="{FF2B5EF4-FFF2-40B4-BE49-F238E27FC236}">
                <a16:creationId xmlns:a16="http://schemas.microsoft.com/office/drawing/2014/main" id="{35057271-9C23-45A5-B086-3457F5BAA24E}"/>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214248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1D6D6E-042D-4674-A299-C8FD32B4655E}"/>
              </a:ext>
            </a:extLst>
          </p:cNvPr>
          <p:cNvSpPr>
            <a:spLocks noGrp="1"/>
          </p:cNvSpPr>
          <p:nvPr>
            <p:ph type="dt" sz="half" idx="10"/>
          </p:nvPr>
        </p:nvSpPr>
        <p:spPr/>
        <p:txBody>
          <a:bodyPr/>
          <a:lstStyle/>
          <a:p>
            <a:r>
              <a:rPr lang="en-US"/>
              <a:t>Kriti Ohri</a:t>
            </a:r>
            <a:endParaRPr lang="en-IN"/>
          </a:p>
        </p:txBody>
      </p:sp>
      <p:sp>
        <p:nvSpPr>
          <p:cNvPr id="3" name="Footer Placeholder 2">
            <a:extLst>
              <a:ext uri="{FF2B5EF4-FFF2-40B4-BE49-F238E27FC236}">
                <a16:creationId xmlns:a16="http://schemas.microsoft.com/office/drawing/2014/main" id="{7D1CC96E-B290-4464-84C2-C22804F111B0}"/>
              </a:ext>
            </a:extLst>
          </p:cNvPr>
          <p:cNvSpPr>
            <a:spLocks noGrp="1"/>
          </p:cNvSpPr>
          <p:nvPr>
            <p:ph type="ftr" sz="quarter" idx="11"/>
          </p:nvPr>
        </p:nvSpPr>
        <p:spPr/>
        <p:txBody>
          <a:bodyPr/>
          <a:lstStyle/>
          <a:p>
            <a:r>
              <a:rPr lang="en-IN"/>
              <a:t>Machine Learning</a:t>
            </a:r>
          </a:p>
        </p:txBody>
      </p:sp>
      <p:sp>
        <p:nvSpPr>
          <p:cNvPr id="4" name="Slide Number Placeholder 3">
            <a:extLst>
              <a:ext uri="{FF2B5EF4-FFF2-40B4-BE49-F238E27FC236}">
                <a16:creationId xmlns:a16="http://schemas.microsoft.com/office/drawing/2014/main" id="{ABE2EB09-24AB-4780-A952-33DDD54AE1E7}"/>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762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FDC8-B1E5-4EAC-959B-E6AF7D3EC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280461-7F96-4E87-828D-89CE8E69A0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74FC5A-F5B0-4595-855B-0FC3BC8719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52752-524D-48F5-8E8D-12A2DFA4AD4E}"/>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A0AA4CA8-B75F-493A-9774-F867304989B9}"/>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0F74A38F-E4FB-450B-9942-BD7E71739072}"/>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1563756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1602-A367-4E60-9369-8A2AA3581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1F308C9-3E9C-4A69-8C27-BE65EA7BF7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5CBF6A-8B68-4E09-878F-075EB70C8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13B9C8-EA86-48D6-8936-57DA656CB063}"/>
              </a:ext>
            </a:extLst>
          </p:cNvPr>
          <p:cNvSpPr>
            <a:spLocks noGrp="1"/>
          </p:cNvSpPr>
          <p:nvPr>
            <p:ph type="dt" sz="half" idx="10"/>
          </p:nvPr>
        </p:nvSpPr>
        <p:spPr/>
        <p:txBody>
          <a:bodyPr/>
          <a:lstStyle/>
          <a:p>
            <a:r>
              <a:rPr lang="en-US"/>
              <a:t>Kriti Ohri</a:t>
            </a:r>
            <a:endParaRPr lang="en-IN"/>
          </a:p>
        </p:txBody>
      </p:sp>
      <p:sp>
        <p:nvSpPr>
          <p:cNvPr id="6" name="Footer Placeholder 5">
            <a:extLst>
              <a:ext uri="{FF2B5EF4-FFF2-40B4-BE49-F238E27FC236}">
                <a16:creationId xmlns:a16="http://schemas.microsoft.com/office/drawing/2014/main" id="{31AF274F-AA97-4D82-B0CA-944103325CA9}"/>
              </a:ext>
            </a:extLst>
          </p:cNvPr>
          <p:cNvSpPr>
            <a:spLocks noGrp="1"/>
          </p:cNvSpPr>
          <p:nvPr>
            <p:ph type="ftr" sz="quarter" idx="11"/>
          </p:nvPr>
        </p:nvSpPr>
        <p:spPr/>
        <p:txBody>
          <a:bodyPr/>
          <a:lstStyle/>
          <a:p>
            <a:r>
              <a:rPr lang="en-IN"/>
              <a:t>Machine Learning</a:t>
            </a:r>
          </a:p>
        </p:txBody>
      </p:sp>
      <p:sp>
        <p:nvSpPr>
          <p:cNvPr id="7" name="Slide Number Placeholder 6">
            <a:extLst>
              <a:ext uri="{FF2B5EF4-FFF2-40B4-BE49-F238E27FC236}">
                <a16:creationId xmlns:a16="http://schemas.microsoft.com/office/drawing/2014/main" id="{0A2FF7BD-B9A7-4155-9881-88A84B746CC4}"/>
              </a:ext>
            </a:extLst>
          </p:cNvPr>
          <p:cNvSpPr>
            <a:spLocks noGrp="1"/>
          </p:cNvSpPr>
          <p:nvPr>
            <p:ph type="sldNum" sz="quarter" idx="12"/>
          </p:nvPr>
        </p:nvSpPr>
        <p:spPr/>
        <p:txBody>
          <a:bodyPr/>
          <a:lstStyle/>
          <a:p>
            <a:fld id="{146290BC-BD3E-4075-BEFC-BDBC2C15E4FD}" type="slidenum">
              <a:rPr lang="en-IN" smtClean="0"/>
              <a:t>‹#›</a:t>
            </a:fld>
            <a:endParaRPr lang="en-IN"/>
          </a:p>
        </p:txBody>
      </p:sp>
    </p:spTree>
    <p:extLst>
      <p:ext uri="{BB962C8B-B14F-4D97-AF65-F5344CB8AC3E}">
        <p14:creationId xmlns:p14="http://schemas.microsoft.com/office/powerpoint/2010/main" val="2406698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A23D4A-4218-4A82-9415-A8F59D3AC0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62D088-30A2-4EE1-B92C-FF584502E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0DE03C-C4A5-4FB6-831C-BF215632AA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Kriti Ohri</a:t>
            </a:r>
            <a:endParaRPr lang="en-IN"/>
          </a:p>
        </p:txBody>
      </p:sp>
      <p:sp>
        <p:nvSpPr>
          <p:cNvPr id="5" name="Footer Placeholder 4">
            <a:extLst>
              <a:ext uri="{FF2B5EF4-FFF2-40B4-BE49-F238E27FC236}">
                <a16:creationId xmlns:a16="http://schemas.microsoft.com/office/drawing/2014/main" id="{8D83E967-E13F-4916-86E9-C5958DD23B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Machine Learning</a:t>
            </a:r>
          </a:p>
        </p:txBody>
      </p:sp>
      <p:sp>
        <p:nvSpPr>
          <p:cNvPr id="6" name="Slide Number Placeholder 5">
            <a:extLst>
              <a:ext uri="{FF2B5EF4-FFF2-40B4-BE49-F238E27FC236}">
                <a16:creationId xmlns:a16="http://schemas.microsoft.com/office/drawing/2014/main" id="{925E00D5-F2FF-4325-9A7F-32A9784179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290BC-BD3E-4075-BEFC-BDBC2C15E4FD}" type="slidenum">
              <a:rPr lang="en-IN" smtClean="0"/>
              <a:t>‹#›</a:t>
            </a:fld>
            <a:endParaRPr lang="en-IN"/>
          </a:p>
        </p:txBody>
      </p:sp>
    </p:spTree>
    <p:extLst>
      <p:ext uri="{BB962C8B-B14F-4D97-AF65-F5344CB8AC3E}">
        <p14:creationId xmlns:p14="http://schemas.microsoft.com/office/powerpoint/2010/main" val="3522696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bing.com/ck/a?!&amp;&amp;p=9158114ba42c886bJmltdHM9MTY2ODU1NjgwMCZpZ3VpZD0zZWZjMWQzYy01ZDhiLTY1NzEtM2I1Yy0wYzhhNWM2MzY0ZDYmaW5zaWQ9NTIwOA&amp;ptn=3&amp;hsh=3&amp;fclid=3efc1d3c-5d8b-6571-3b5c-0c8a5c6364d6&amp;psq=deprtaement+of+computer+scoence+and+engimnerring&amp;u=a1aHR0cHM6Ly93d3cuc2N1LmVkdS9lbmdpbmVlcmluZy9hY2FkZW1pYy1wcm9ncmFtcy9kZXBhcnRtZW50LW9mLWNvbXB1dGVyLWVuZ2luZWVyaW5nLw&amp;ntb=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dureka.co/blog/logistic-regression-in-r/" TargetMode="External"/><Relationship Id="rId2" Type="http://schemas.openxmlformats.org/officeDocument/2006/relationships/hyperlink" Target="https://www.edureka.co/blog/classification-algorithm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4D4819-D7DD-F22A-4C68-D50A73BD631A}"/>
              </a:ext>
            </a:extLst>
          </p:cNvPr>
          <p:cNvSpPr>
            <a:spLocks noChangeArrowheads="1"/>
          </p:cNvSpPr>
          <p:nvPr/>
        </p:nvSpPr>
        <p:spPr bwMode="auto">
          <a:xfrm>
            <a:off x="258058" y="8509"/>
            <a:ext cx="11801419"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VALLURUPALLI NAGESWARA RAO VIGNANA JYOTHI </a:t>
            </a:r>
            <a:r>
              <a:rPr lang="en-US" altLang="en-US" sz="2800" dirty="0"/>
              <a:t> </a:t>
            </a:r>
            <a:r>
              <a:rPr kumimoji="0" lang="en-US" altLang="en-US" sz="2800" b="1" i="0" u="none" strike="noStrike" cap="none" normalizeH="0" baseline="0" dirty="0">
                <a:ln>
                  <a:noFill/>
                </a:ln>
                <a:solidFill>
                  <a:srgbClr val="000000"/>
                </a:solidFill>
                <a:effectLst/>
                <a:latin typeface="Cambria" panose="02040503050406030204" pitchFamily="18" charset="0"/>
                <a:ea typeface="Calibri" panose="020F0502020204030204" pitchFamily="34" charset="0"/>
                <a:cs typeface="Arial" panose="020B0604020202020204" pitchFamily="34" charset="0"/>
              </a:rPr>
              <a:t>INSTITUTE OF ENGINEERING AND TECHNOLOGY</a:t>
            </a:r>
            <a:endParaRPr kumimoji="0" lang="en-US" altLang="en-US" sz="2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Department of Computer Science and Engineering</a:t>
            </a:r>
          </a:p>
          <a:p>
            <a:pPr marL="0" marR="0" lvl="0" indent="457200" algn="ctr"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Introduction </a:t>
            </a:r>
            <a:endParaRPr kumimoji="0" lang="en-US" altLang="en-US" sz="800" b="0" i="0" u="none" strike="noStrike" cap="none" normalizeH="0" baseline="0" dirty="0">
              <a:ln>
                <a:noFill/>
              </a:ln>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3">
            <a:extLst>
              <a:ext uri="{FF2B5EF4-FFF2-40B4-BE49-F238E27FC236}">
                <a16:creationId xmlns:a16="http://schemas.microsoft.com/office/drawing/2014/main" id="{1F402572-1AC1-C244-FE3C-D3880CA04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417" y="1335521"/>
            <a:ext cx="1790700" cy="1668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601E913-B864-500D-8186-0A789C882082}"/>
              </a:ext>
            </a:extLst>
          </p:cNvPr>
          <p:cNvSpPr>
            <a:spLocks noChangeArrowheads="1"/>
          </p:cNvSpPr>
          <p:nvPr/>
        </p:nvSpPr>
        <p:spPr bwMode="auto">
          <a:xfrm>
            <a:off x="4057871" y="4501230"/>
            <a:ext cx="4201791"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MACHINE LEARNING</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Regulation: A19</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dobe Caslon Pro"/>
                <a:ea typeface="Calibri" panose="020F0502020204030204" pitchFamily="34" charset="0"/>
                <a:cs typeface="Times New Roman" panose="02020603050405020304" pitchFamily="18" charset="0"/>
              </a:rPr>
              <a:t>BTech CSE (III Year-II Sem)</a:t>
            </a:r>
            <a:r>
              <a:rPr kumimoji="0" lang="en-US" altLang="en-US" sz="1800" b="1" i="0" u="none" strike="noStrike" cap="none" normalizeH="0" baseline="0" dirty="0">
                <a:ln>
                  <a:noFill/>
                </a:ln>
                <a:solidFill>
                  <a:schemeClr val="bg1"/>
                </a:solidFill>
                <a:effectLst/>
                <a:latin typeface="Adobe Caslon Pro"/>
                <a:ea typeface="Calibri" panose="020F0502020204030204" pitchFamily="34" charset="0"/>
                <a:cs typeface="Times New Roman" panose="02020603050405020304" pitchFamily="18"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Kriti Ohri</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Assistant Professor</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hlinkClick r:id="rId4"/>
              </a:rPr>
              <a:t>Department of Computer Science and Engineering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F3375C2-6977-6830-5E74-51E3850230E9}"/>
              </a:ext>
            </a:extLst>
          </p:cNvPr>
          <p:cNvSpPr>
            <a:spLocks noGrp="1"/>
          </p:cNvSpPr>
          <p:nvPr>
            <p:ph type="ftr" sz="quarter" idx="11"/>
          </p:nvPr>
        </p:nvSpPr>
        <p:spPr/>
        <p:txBody>
          <a:bodyPr/>
          <a:lstStyle/>
          <a:p>
            <a:r>
              <a:rPr lang="en-IN"/>
              <a:t>Machine Learning</a:t>
            </a:r>
          </a:p>
        </p:txBody>
      </p:sp>
      <p:sp>
        <p:nvSpPr>
          <p:cNvPr id="7" name="Date Placeholder 6">
            <a:extLst>
              <a:ext uri="{FF2B5EF4-FFF2-40B4-BE49-F238E27FC236}">
                <a16:creationId xmlns:a16="http://schemas.microsoft.com/office/drawing/2014/main" id="{104C03E4-1F28-2FB0-9B80-AE079E772F4D}"/>
              </a:ext>
            </a:extLst>
          </p:cNvPr>
          <p:cNvSpPr>
            <a:spLocks noGrp="1"/>
          </p:cNvSpPr>
          <p:nvPr>
            <p:ph type="dt" sz="half" idx="10"/>
          </p:nvPr>
        </p:nvSpPr>
        <p:spPr/>
        <p:txBody>
          <a:bodyPr/>
          <a:lstStyle/>
          <a:p>
            <a:r>
              <a:rPr lang="en-US"/>
              <a:t>Kriti Ohri</a:t>
            </a:r>
            <a:endParaRPr lang="en-IN"/>
          </a:p>
        </p:txBody>
      </p:sp>
    </p:spTree>
    <p:extLst>
      <p:ext uri="{BB962C8B-B14F-4D97-AF65-F5344CB8AC3E}">
        <p14:creationId xmlns:p14="http://schemas.microsoft.com/office/powerpoint/2010/main" val="9663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7571-A500-4940-85BA-F1F9364BB6BF}"/>
              </a:ext>
            </a:extLst>
          </p:cNvPr>
          <p:cNvSpPr>
            <a:spLocks noGrp="1"/>
          </p:cNvSpPr>
          <p:nvPr>
            <p:ph type="title"/>
          </p:nvPr>
        </p:nvSpPr>
        <p:spPr>
          <a:xfrm>
            <a:off x="838200" y="0"/>
            <a:ext cx="10515600" cy="1325563"/>
          </a:xfrm>
        </p:spPr>
        <p:txBody>
          <a:bodyPr/>
          <a:lstStyle/>
          <a:p>
            <a:r>
              <a:rPr lang="en-US" sz="2800" b="1" spc="-5" dirty="0">
                <a:solidFill>
                  <a:srgbClr val="3333FF"/>
                </a:solidFill>
                <a:latin typeface="Carlito"/>
              </a:rPr>
              <a:t>History of Machine Learning</a:t>
            </a:r>
            <a:endParaRPr lang="en-IN" sz="2800" b="1" spc="-5" dirty="0">
              <a:solidFill>
                <a:srgbClr val="3333FF"/>
              </a:solidFill>
              <a:latin typeface="Carlito"/>
            </a:endParaRPr>
          </a:p>
        </p:txBody>
      </p:sp>
      <p:sp>
        <p:nvSpPr>
          <p:cNvPr id="6" name="TextBox 5">
            <a:extLst>
              <a:ext uri="{FF2B5EF4-FFF2-40B4-BE49-F238E27FC236}">
                <a16:creationId xmlns:a16="http://schemas.microsoft.com/office/drawing/2014/main" id="{D07F8D18-65BB-4BA0-9DE5-DDE8E01903CA}"/>
              </a:ext>
            </a:extLst>
          </p:cNvPr>
          <p:cNvSpPr txBox="1"/>
          <p:nvPr/>
        </p:nvSpPr>
        <p:spPr>
          <a:xfrm>
            <a:off x="2786633" y="1175780"/>
            <a:ext cx="8213125" cy="646331"/>
          </a:xfrm>
          <a:prstGeom prst="rect">
            <a:avLst/>
          </a:prstGeom>
          <a:noFill/>
        </p:spPr>
        <p:txBody>
          <a:bodyPr wrap="square">
            <a:spAutoFit/>
          </a:bodyPr>
          <a:lstStyle/>
          <a:p>
            <a:r>
              <a:rPr lang="en-US" dirty="0"/>
              <a:t>Machine learning is the field of study that gives computers the ability to learn</a:t>
            </a:r>
          </a:p>
          <a:p>
            <a:r>
              <a:rPr lang="en-US" dirty="0"/>
              <a:t>without being explicitly programmed. 2 — Arthur L. Samuel, AI pioneer, 1959</a:t>
            </a:r>
          </a:p>
        </p:txBody>
      </p:sp>
      <p:pic>
        <p:nvPicPr>
          <p:cNvPr id="3076" name="Picture 4" descr="The Inception of Machine learning | by Shailja Gupta | Towards Data Science">
            <a:extLst>
              <a:ext uri="{FF2B5EF4-FFF2-40B4-BE49-F238E27FC236}">
                <a16:creationId xmlns:a16="http://schemas.microsoft.com/office/drawing/2014/main" id="{FFA30FD8-04E8-B9FC-178E-F9F449B27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30" y="1957986"/>
            <a:ext cx="5149779" cy="35973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BM100 - The IBM 700 Series">
            <a:extLst>
              <a:ext uri="{FF2B5EF4-FFF2-40B4-BE49-F238E27FC236}">
                <a16:creationId xmlns:a16="http://schemas.microsoft.com/office/drawing/2014/main" id="{10EA25CF-3B8F-2A51-1B81-4987D935E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76" y="2482941"/>
            <a:ext cx="5149779" cy="2907133"/>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E591AB55-F930-4731-7554-9FECC95A78AD}"/>
              </a:ext>
            </a:extLst>
          </p:cNvPr>
          <p:cNvSpPr>
            <a:spLocks noGrp="1"/>
          </p:cNvSpPr>
          <p:nvPr>
            <p:ph type="ftr" sz="quarter" idx="11"/>
          </p:nvPr>
        </p:nvSpPr>
        <p:spPr/>
        <p:txBody>
          <a:bodyPr/>
          <a:lstStyle/>
          <a:p>
            <a:r>
              <a:rPr lang="en-IN" dirty="0"/>
              <a:t>Machine Learning</a:t>
            </a:r>
          </a:p>
        </p:txBody>
      </p:sp>
      <p:sp>
        <p:nvSpPr>
          <p:cNvPr id="11" name="Date Placeholder 10">
            <a:extLst>
              <a:ext uri="{FF2B5EF4-FFF2-40B4-BE49-F238E27FC236}">
                <a16:creationId xmlns:a16="http://schemas.microsoft.com/office/drawing/2014/main" id="{11C98F33-4BBF-6E9A-E5A7-0197166D2A84}"/>
              </a:ext>
            </a:extLst>
          </p:cNvPr>
          <p:cNvSpPr>
            <a:spLocks noGrp="1"/>
          </p:cNvSpPr>
          <p:nvPr>
            <p:ph type="dt" sz="half" idx="10"/>
          </p:nvPr>
        </p:nvSpPr>
        <p:spPr/>
        <p:txBody>
          <a:bodyPr/>
          <a:lstStyle/>
          <a:p>
            <a:r>
              <a:rPr lang="en-US"/>
              <a:t>Kriti Ohri</a:t>
            </a:r>
            <a:endParaRPr lang="en-IN" dirty="0"/>
          </a:p>
        </p:txBody>
      </p:sp>
      <p:sp>
        <p:nvSpPr>
          <p:cNvPr id="13" name="TextBox 12">
            <a:extLst>
              <a:ext uri="{FF2B5EF4-FFF2-40B4-BE49-F238E27FC236}">
                <a16:creationId xmlns:a16="http://schemas.microsoft.com/office/drawing/2014/main" id="{66BACEE1-55B0-B9FD-5688-61D22A5DBD6A}"/>
              </a:ext>
            </a:extLst>
          </p:cNvPr>
          <p:cNvSpPr txBox="1"/>
          <p:nvPr/>
        </p:nvSpPr>
        <p:spPr>
          <a:xfrm>
            <a:off x="409920" y="5902070"/>
            <a:ext cx="6096000"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Samuel, A.L., 2000. Some studies in machine learning using the game of checkers. </a:t>
            </a:r>
            <a:r>
              <a:rPr lang="en-US" sz="1200" b="0" i="1" dirty="0">
                <a:solidFill>
                  <a:srgbClr val="222222"/>
                </a:solidFill>
                <a:effectLst/>
                <a:latin typeface="Arial" panose="020B0604020202020204" pitchFamily="34" charset="0"/>
              </a:rPr>
              <a:t>IBM Journal of research and development</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44</a:t>
            </a:r>
            <a:r>
              <a:rPr lang="en-US" sz="1200" b="0" i="0" dirty="0">
                <a:solidFill>
                  <a:srgbClr val="222222"/>
                </a:solidFill>
                <a:effectLst/>
                <a:latin typeface="Arial" panose="020B0604020202020204" pitchFamily="34" charset="0"/>
              </a:rPr>
              <a:t>(1.2), pp.206-226.</a:t>
            </a:r>
            <a:endParaRPr lang="en-IN" sz="1200" dirty="0"/>
          </a:p>
        </p:txBody>
      </p:sp>
      <p:cxnSp>
        <p:nvCxnSpPr>
          <p:cNvPr id="15" name="Straight Connector 14">
            <a:extLst>
              <a:ext uri="{FF2B5EF4-FFF2-40B4-BE49-F238E27FC236}">
                <a16:creationId xmlns:a16="http://schemas.microsoft.com/office/drawing/2014/main" id="{E5E2BBD3-D227-7E0C-9D61-6E7124B7FE6B}"/>
              </a:ext>
            </a:extLst>
          </p:cNvPr>
          <p:cNvCxnSpPr>
            <a:cxnSpLocks/>
          </p:cNvCxnSpPr>
          <p:nvPr/>
        </p:nvCxnSpPr>
        <p:spPr>
          <a:xfrm>
            <a:off x="459204" y="5785372"/>
            <a:ext cx="601317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686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6E4BF-DDD7-8E84-6298-8D52FE76E19D}"/>
              </a:ext>
            </a:extLst>
          </p:cNvPr>
          <p:cNvSpPr>
            <a:spLocks noGrp="1"/>
          </p:cNvSpPr>
          <p:nvPr>
            <p:ph type="title"/>
          </p:nvPr>
        </p:nvSpPr>
        <p:spPr/>
        <p:txBody>
          <a:bodyPr/>
          <a:lstStyle/>
          <a:p>
            <a:endParaRPr lang="en-IN"/>
          </a:p>
        </p:txBody>
      </p:sp>
      <p:pic>
        <p:nvPicPr>
          <p:cNvPr id="4098" name="Picture 2" descr="Arthur Lee Samuel was an American pioneer in the field of computer gaming  and artificial int… | Deep learning, Artificial intelligence research, Big  data analytics">
            <a:extLst>
              <a:ext uri="{FF2B5EF4-FFF2-40B4-BE49-F238E27FC236}">
                <a16:creationId xmlns:a16="http://schemas.microsoft.com/office/drawing/2014/main" id="{A1BD5BC3-1CF0-0900-3ACE-A2C773FAF8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4747" y="717774"/>
            <a:ext cx="5422452" cy="542245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1D032D5-9917-20C1-C3CC-F726B0A93532}"/>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F77911E2-0A4E-559C-F012-152F92EBECEA}"/>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3192093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BB63A-75EA-42E6-A78B-E7EAA59FA1AD}"/>
              </a:ext>
            </a:extLst>
          </p:cNvPr>
          <p:cNvSpPr>
            <a:spLocks noGrp="1"/>
          </p:cNvSpPr>
          <p:nvPr>
            <p:ph type="title"/>
          </p:nvPr>
        </p:nvSpPr>
        <p:spPr/>
        <p:txBody>
          <a:bodyPr/>
          <a:lstStyle/>
          <a:p>
            <a:r>
              <a:rPr lang="en-US" sz="2800" b="1" spc="-5" dirty="0">
                <a:solidFill>
                  <a:srgbClr val="3333FF"/>
                </a:solidFill>
                <a:latin typeface="Carlito"/>
              </a:rPr>
              <a:t>Machine Learning</a:t>
            </a: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3CCBF97F-9B80-4296-B2B3-5997C473DD17}"/>
              </a:ext>
            </a:extLst>
          </p:cNvPr>
          <p:cNvSpPr>
            <a:spLocks noGrp="1"/>
          </p:cNvSpPr>
          <p:nvPr>
            <p:ph idx="1"/>
          </p:nvPr>
        </p:nvSpPr>
        <p:spPr>
          <a:xfrm>
            <a:off x="409164" y="1690688"/>
            <a:ext cx="10515600" cy="4351338"/>
          </a:xfrm>
        </p:spPr>
        <p:txBody>
          <a:bodyPr/>
          <a:lstStyle/>
          <a:p>
            <a:pPr marL="0" indent="0">
              <a:buNone/>
            </a:pPr>
            <a:r>
              <a:rPr lang="en-US" dirty="0"/>
              <a:t>A computer program is said to learn from </a:t>
            </a:r>
            <a:r>
              <a:rPr lang="en-US" dirty="0">
                <a:solidFill>
                  <a:srgbClr val="0070C0"/>
                </a:solidFill>
              </a:rPr>
              <a:t>experience E</a:t>
            </a:r>
            <a:r>
              <a:rPr lang="en-US" dirty="0"/>
              <a:t> with respect to some </a:t>
            </a:r>
            <a:r>
              <a:rPr lang="en-US" dirty="0">
                <a:solidFill>
                  <a:srgbClr val="0070C0"/>
                </a:solidFill>
              </a:rPr>
              <a:t>class of tasks T </a:t>
            </a:r>
            <a:r>
              <a:rPr lang="en-US" dirty="0"/>
              <a:t>and </a:t>
            </a:r>
            <a:r>
              <a:rPr lang="en-US" dirty="0">
                <a:solidFill>
                  <a:srgbClr val="0070C0"/>
                </a:solidFill>
              </a:rPr>
              <a:t>performance measure P</a:t>
            </a:r>
            <a:r>
              <a:rPr lang="en-US" dirty="0"/>
              <a:t>, if its performance at </a:t>
            </a:r>
            <a:r>
              <a:rPr lang="en-US" dirty="0">
                <a:solidFill>
                  <a:srgbClr val="0070C0"/>
                </a:solidFill>
              </a:rPr>
              <a:t>tasks in T</a:t>
            </a:r>
            <a:r>
              <a:rPr lang="en-US" dirty="0"/>
              <a:t>, as measured by P, improves with experience E.</a:t>
            </a:r>
          </a:p>
          <a:p>
            <a:r>
              <a:rPr lang="en-US" dirty="0"/>
              <a:t>— </a:t>
            </a:r>
            <a:r>
              <a:rPr lang="en-US" sz="2000" dirty="0">
                <a:solidFill>
                  <a:srgbClr val="0070C0"/>
                </a:solidFill>
              </a:rPr>
              <a:t>Tom Mitchell, Machine Learning Professor at Carnegie Mellon University</a:t>
            </a:r>
            <a:endParaRPr lang="en-IN" dirty="0">
              <a:solidFill>
                <a:srgbClr val="0070C0"/>
              </a:solidFill>
            </a:endParaRPr>
          </a:p>
        </p:txBody>
      </p:sp>
      <p:pic>
        <p:nvPicPr>
          <p:cNvPr id="6" name="Picture 5">
            <a:extLst>
              <a:ext uri="{FF2B5EF4-FFF2-40B4-BE49-F238E27FC236}">
                <a16:creationId xmlns:a16="http://schemas.microsoft.com/office/drawing/2014/main" id="{992F1A5D-7FD0-4B44-96A0-9C0D697A3705}"/>
              </a:ext>
            </a:extLst>
          </p:cNvPr>
          <p:cNvPicPr>
            <a:picLocks noChangeAspect="1"/>
          </p:cNvPicPr>
          <p:nvPr/>
        </p:nvPicPr>
        <p:blipFill>
          <a:blip r:embed="rId3"/>
          <a:stretch>
            <a:fillRect/>
          </a:stretch>
        </p:blipFill>
        <p:spPr>
          <a:xfrm>
            <a:off x="9294005" y="2890391"/>
            <a:ext cx="1678795" cy="1540691"/>
          </a:xfrm>
          <a:prstGeom prst="rect">
            <a:avLst/>
          </a:prstGeom>
        </p:spPr>
      </p:pic>
      <p:pic>
        <p:nvPicPr>
          <p:cNvPr id="7" name="Picture 6">
            <a:extLst>
              <a:ext uri="{FF2B5EF4-FFF2-40B4-BE49-F238E27FC236}">
                <a16:creationId xmlns:a16="http://schemas.microsoft.com/office/drawing/2014/main" id="{08977D7F-3990-48A5-BB92-028D049453A2}"/>
              </a:ext>
            </a:extLst>
          </p:cNvPr>
          <p:cNvPicPr>
            <a:picLocks noChangeAspect="1"/>
          </p:cNvPicPr>
          <p:nvPr/>
        </p:nvPicPr>
        <p:blipFill>
          <a:blip r:embed="rId4"/>
          <a:stretch>
            <a:fillRect/>
          </a:stretch>
        </p:blipFill>
        <p:spPr>
          <a:xfrm>
            <a:off x="9294005" y="4431082"/>
            <a:ext cx="1678795" cy="1994055"/>
          </a:xfrm>
          <a:prstGeom prst="rect">
            <a:avLst/>
          </a:prstGeom>
        </p:spPr>
      </p:pic>
      <p:pic>
        <p:nvPicPr>
          <p:cNvPr id="5122" name="Picture 2" descr="Handwritten Digit Recognition using Machine Learning | by Himanshu Beniwal  | Medium">
            <a:extLst>
              <a:ext uri="{FF2B5EF4-FFF2-40B4-BE49-F238E27FC236}">
                <a16:creationId xmlns:a16="http://schemas.microsoft.com/office/drawing/2014/main" id="{DDA9F0D4-EB6B-A57F-A542-C9E5025B3F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7163" y="4001293"/>
            <a:ext cx="3805027" cy="24238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D76CAA-B7CF-37FB-0060-37C5B01D9549}"/>
              </a:ext>
            </a:extLst>
          </p:cNvPr>
          <p:cNvSpPr txBox="1"/>
          <p:nvPr/>
        </p:nvSpPr>
        <p:spPr>
          <a:xfrm>
            <a:off x="409164" y="3763272"/>
            <a:ext cx="3805027" cy="1200329"/>
          </a:xfrm>
          <a:prstGeom prst="rect">
            <a:avLst/>
          </a:prstGeom>
          <a:noFill/>
        </p:spPr>
        <p:txBody>
          <a:bodyPr wrap="square" rtlCol="0">
            <a:spAutoFit/>
          </a:bodyPr>
          <a:lstStyle/>
          <a:p>
            <a:pPr marL="342900" indent="-342900">
              <a:buFont typeface="Arial" panose="020B0604020202020204" pitchFamily="34" charset="0"/>
              <a:buChar char="•"/>
            </a:pPr>
            <a:r>
              <a:rPr lang="en-IN" sz="2400" dirty="0"/>
              <a:t>Task </a:t>
            </a:r>
            <a:r>
              <a:rPr lang="en-IN" sz="2400" i="1" dirty="0"/>
              <a:t>T</a:t>
            </a:r>
            <a:r>
              <a:rPr lang="en-IN" sz="2400" dirty="0"/>
              <a:t>: </a:t>
            </a:r>
            <a:r>
              <a:rPr lang="en-IN" sz="2400" dirty="0">
                <a:solidFill>
                  <a:srgbClr val="C00000"/>
                </a:solidFill>
              </a:rPr>
              <a:t>?</a:t>
            </a:r>
          </a:p>
          <a:p>
            <a:pPr marL="342900" indent="-342900">
              <a:buFont typeface="Arial" panose="020B0604020202020204" pitchFamily="34" charset="0"/>
              <a:buChar char="•"/>
            </a:pPr>
            <a:r>
              <a:rPr lang="en-IN" sz="2400" dirty="0"/>
              <a:t>Performance measure </a:t>
            </a:r>
            <a:r>
              <a:rPr lang="en-IN" sz="2400" i="1" dirty="0"/>
              <a:t>P</a:t>
            </a:r>
            <a:r>
              <a:rPr lang="en-IN" sz="2400" dirty="0"/>
              <a:t>: </a:t>
            </a:r>
            <a:r>
              <a:rPr lang="en-IN" sz="2400" dirty="0">
                <a:solidFill>
                  <a:srgbClr val="C00000"/>
                </a:solidFill>
              </a:rPr>
              <a:t>?</a:t>
            </a:r>
          </a:p>
          <a:p>
            <a:pPr marL="342900" indent="-342900">
              <a:buFont typeface="Arial" panose="020B0604020202020204" pitchFamily="34" charset="0"/>
              <a:buChar char="•"/>
            </a:pPr>
            <a:r>
              <a:rPr lang="en-IN" sz="2400" dirty="0"/>
              <a:t>Training Experience: </a:t>
            </a:r>
            <a:r>
              <a:rPr lang="en-IN" sz="2400" i="1" dirty="0"/>
              <a:t>E </a:t>
            </a:r>
            <a:r>
              <a:rPr lang="en-IN" sz="2400" dirty="0">
                <a:solidFill>
                  <a:srgbClr val="C00000"/>
                </a:solidFill>
              </a:rPr>
              <a:t>?</a:t>
            </a:r>
          </a:p>
        </p:txBody>
      </p:sp>
      <p:sp>
        <p:nvSpPr>
          <p:cNvPr id="9" name="Footer Placeholder 8">
            <a:extLst>
              <a:ext uri="{FF2B5EF4-FFF2-40B4-BE49-F238E27FC236}">
                <a16:creationId xmlns:a16="http://schemas.microsoft.com/office/drawing/2014/main" id="{3F005A73-69CF-C885-6C2F-1C5B058E524F}"/>
              </a:ext>
            </a:extLst>
          </p:cNvPr>
          <p:cNvSpPr>
            <a:spLocks noGrp="1"/>
          </p:cNvSpPr>
          <p:nvPr>
            <p:ph type="ftr" sz="quarter" idx="11"/>
          </p:nvPr>
        </p:nvSpPr>
        <p:spPr/>
        <p:txBody>
          <a:bodyPr/>
          <a:lstStyle/>
          <a:p>
            <a:r>
              <a:rPr lang="en-IN" dirty="0"/>
              <a:t>Machine Learning</a:t>
            </a:r>
          </a:p>
        </p:txBody>
      </p:sp>
      <p:sp>
        <p:nvSpPr>
          <p:cNvPr id="12" name="Date Placeholder 11">
            <a:extLst>
              <a:ext uri="{FF2B5EF4-FFF2-40B4-BE49-F238E27FC236}">
                <a16:creationId xmlns:a16="http://schemas.microsoft.com/office/drawing/2014/main" id="{296A5D2C-05B7-6064-2C50-FA74EE9843F5}"/>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243902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1DD0-8AD4-475E-AA4C-D782237EE183}"/>
              </a:ext>
            </a:extLst>
          </p:cNvPr>
          <p:cNvSpPr>
            <a:spLocks noGrp="1"/>
          </p:cNvSpPr>
          <p:nvPr>
            <p:ph type="title"/>
          </p:nvPr>
        </p:nvSpPr>
        <p:spPr/>
        <p:txBody>
          <a:bodyPr>
            <a:normAutofit/>
          </a:bodyPr>
          <a:lstStyle/>
          <a:p>
            <a:pPr algn="ct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D20E38B5-CC7A-4D51-B26B-B67DD233B0C0}"/>
              </a:ext>
            </a:extLst>
          </p:cNvPr>
          <p:cNvSpPr>
            <a:spLocks noGrp="1"/>
          </p:cNvSpPr>
          <p:nvPr>
            <p:ph idx="1"/>
          </p:nvPr>
        </p:nvSpPr>
        <p:spPr>
          <a:xfrm>
            <a:off x="718929" y="1375051"/>
            <a:ext cx="10770705" cy="5117824"/>
          </a:xfrm>
        </p:spPr>
        <p:txBody>
          <a:bodyPr>
            <a:noAutofit/>
          </a:bodyPr>
          <a:lstStyle/>
          <a:p>
            <a:pPr algn="just"/>
            <a:endParaRPr lang="en-US" dirty="0"/>
          </a:p>
          <a:p>
            <a:pPr algn="just"/>
            <a:r>
              <a:rPr lang="en-US" dirty="0"/>
              <a:t>In simple terms, Machine learning is a subset of Artificial Intelligence (AI) which provides machines the ability to learn automatically &amp; improve from experience without being explicitly programmed to do so. In the sense, it is the practice of getting Machines to solve problems by gaining the ability to think.</a:t>
            </a:r>
          </a:p>
          <a:p>
            <a:pPr algn="just"/>
            <a:endParaRPr lang="en-US" dirty="0"/>
          </a:p>
          <a:p>
            <a:pPr algn="just"/>
            <a:r>
              <a:rPr lang="en-US" dirty="0"/>
              <a:t>But wait, can a machine think or make decisions? Well, if you feed a machine a good amount of data, it will learn how to interpret, process and analyze this data by using Machine Learning Algorithms, in order to solve real-world problems.</a:t>
            </a:r>
            <a:endParaRPr lang="en-IN" dirty="0"/>
          </a:p>
        </p:txBody>
      </p:sp>
      <p:sp>
        <p:nvSpPr>
          <p:cNvPr id="5" name="Footer Placeholder 4">
            <a:extLst>
              <a:ext uri="{FF2B5EF4-FFF2-40B4-BE49-F238E27FC236}">
                <a16:creationId xmlns:a16="http://schemas.microsoft.com/office/drawing/2014/main" id="{4BFD4AD8-042D-4AF8-83AD-B566393961C9}"/>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71C7021E-522A-97ED-E327-B013642AC9C4}"/>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67660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A067-8197-4F53-99C7-D55C7FEAFA56}"/>
              </a:ext>
            </a:extLst>
          </p:cNvPr>
          <p:cNvSpPr>
            <a:spLocks noGrp="1"/>
          </p:cNvSpPr>
          <p:nvPr>
            <p:ph type="title"/>
          </p:nvPr>
        </p:nvSpPr>
        <p:spPr/>
        <p:txBody>
          <a:bodyPr>
            <a:normAutofit/>
          </a:bodyPr>
          <a:lstStyle/>
          <a:p>
            <a:r>
              <a:rPr lang="en-IN" sz="2800" b="1" spc="-5" dirty="0">
                <a:solidFill>
                  <a:srgbClr val="3333FF"/>
                </a:solidFill>
                <a:latin typeface="Carlito"/>
              </a:rPr>
              <a:t>Need For Machine Learning</a:t>
            </a:r>
          </a:p>
        </p:txBody>
      </p:sp>
      <p:sp>
        <p:nvSpPr>
          <p:cNvPr id="3" name="Content Placeholder 2">
            <a:extLst>
              <a:ext uri="{FF2B5EF4-FFF2-40B4-BE49-F238E27FC236}">
                <a16:creationId xmlns:a16="http://schemas.microsoft.com/office/drawing/2014/main" id="{371BDD7E-C360-4B3F-BB09-C8F1F75C9944}"/>
              </a:ext>
            </a:extLst>
          </p:cNvPr>
          <p:cNvSpPr>
            <a:spLocks noGrp="1"/>
          </p:cNvSpPr>
          <p:nvPr>
            <p:ph idx="1"/>
          </p:nvPr>
        </p:nvSpPr>
        <p:spPr/>
        <p:txBody>
          <a:bodyPr>
            <a:normAutofit fontScale="85000" lnSpcReduction="20000"/>
          </a:bodyPr>
          <a:lstStyle/>
          <a:p>
            <a:pPr>
              <a:lnSpc>
                <a:spcPct val="110000"/>
              </a:lnSpc>
            </a:pPr>
            <a:r>
              <a:rPr lang="en-US" dirty="0"/>
              <a:t>Ever since the technical revolution, we’ve been generating an immeasurable amount of data. As per research, we generate around 2.5 quintillion bytes of data every single day! </a:t>
            </a:r>
          </a:p>
          <a:p>
            <a:pPr>
              <a:lnSpc>
                <a:spcPct val="110000"/>
              </a:lnSpc>
            </a:pPr>
            <a:endParaRPr lang="en-US" dirty="0"/>
          </a:p>
          <a:p>
            <a:pPr>
              <a:lnSpc>
                <a:spcPct val="110000"/>
              </a:lnSpc>
            </a:pPr>
            <a:r>
              <a:rPr lang="en-US" dirty="0"/>
              <a:t>With the availability of so much data, it is finally possible to build predictive models that can study and analyze complex data to find useful insights and deliver more accurate results.</a:t>
            </a:r>
          </a:p>
          <a:p>
            <a:pPr>
              <a:lnSpc>
                <a:spcPct val="110000"/>
              </a:lnSpc>
            </a:pPr>
            <a:endParaRPr lang="en-US" dirty="0"/>
          </a:p>
          <a:p>
            <a:pPr>
              <a:lnSpc>
                <a:spcPct val="110000"/>
              </a:lnSpc>
            </a:pPr>
            <a:r>
              <a:rPr lang="en-US" dirty="0"/>
              <a:t>Top Tier companies such as Netflix and Amazon build such Machine Learning models by using tons of data in order to identify profitable opportunities and avoid unwanted risks.</a:t>
            </a:r>
            <a:endParaRPr lang="en-IN" dirty="0"/>
          </a:p>
        </p:txBody>
      </p:sp>
      <p:sp>
        <p:nvSpPr>
          <p:cNvPr id="5" name="Footer Placeholder 4">
            <a:extLst>
              <a:ext uri="{FF2B5EF4-FFF2-40B4-BE49-F238E27FC236}">
                <a16:creationId xmlns:a16="http://schemas.microsoft.com/office/drawing/2014/main" id="{5E2BEEE4-8FA9-15B3-4FE1-0C47846F4DF8}"/>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B13E5C06-527C-B0A6-7FE7-477A66F90DF4}"/>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1313167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8E79F-A013-4EF0-8E81-D83594DA50DF}"/>
              </a:ext>
            </a:extLst>
          </p:cNvPr>
          <p:cNvSpPr>
            <a:spLocks noGrp="1"/>
          </p:cNvSpPr>
          <p:nvPr>
            <p:ph type="title"/>
          </p:nvPr>
        </p:nvSpPr>
        <p:spPr/>
        <p:txBody>
          <a:bodyPr/>
          <a:lstStyle/>
          <a:p>
            <a:r>
              <a:rPr lang="en-US" sz="2800" b="1" spc="-5" dirty="0">
                <a:solidFill>
                  <a:srgbClr val="3333FF"/>
                </a:solidFill>
                <a:latin typeface="Carlito"/>
              </a:rPr>
              <a:t>List of reasons why Machine Learning is so important</a:t>
            </a:r>
            <a:endParaRPr lang="en-IN" sz="2800" b="1" spc="-5" dirty="0">
              <a:solidFill>
                <a:srgbClr val="3333FF"/>
              </a:solidFill>
              <a:latin typeface="Carlito"/>
            </a:endParaRPr>
          </a:p>
        </p:txBody>
      </p:sp>
      <p:pic>
        <p:nvPicPr>
          <p:cNvPr id="1026" name="Picture 2" descr="Importance Of Machine Learning - Introduction To Machine Learning - Edureka">
            <a:extLst>
              <a:ext uri="{FF2B5EF4-FFF2-40B4-BE49-F238E27FC236}">
                <a16:creationId xmlns:a16="http://schemas.microsoft.com/office/drawing/2014/main" id="{85459730-FBF1-470F-93C1-43BEF9AB3F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9704" y="1713793"/>
            <a:ext cx="7644706" cy="343041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0CA36E3-6838-F766-F19C-F9599E30621B}"/>
              </a:ext>
            </a:extLst>
          </p:cNvPr>
          <p:cNvSpPr>
            <a:spLocks noGrp="1"/>
          </p:cNvSpPr>
          <p:nvPr>
            <p:ph type="ftr" sz="quarter" idx="11"/>
          </p:nvPr>
        </p:nvSpPr>
        <p:spPr/>
        <p:txBody>
          <a:bodyPr/>
          <a:lstStyle/>
          <a:p>
            <a:r>
              <a:rPr lang="en-IN" dirty="0"/>
              <a:t>Machine Learning</a:t>
            </a:r>
          </a:p>
        </p:txBody>
      </p:sp>
      <p:sp>
        <p:nvSpPr>
          <p:cNvPr id="6" name="Date Placeholder 5">
            <a:extLst>
              <a:ext uri="{FF2B5EF4-FFF2-40B4-BE49-F238E27FC236}">
                <a16:creationId xmlns:a16="http://schemas.microsoft.com/office/drawing/2014/main" id="{441A915E-15D0-58AB-ABAF-6990C30AA245}"/>
              </a:ext>
            </a:extLst>
          </p:cNvPr>
          <p:cNvSpPr>
            <a:spLocks noGrp="1"/>
          </p:cNvSpPr>
          <p:nvPr>
            <p:ph type="dt" sz="half" idx="10"/>
          </p:nvPr>
        </p:nvSpPr>
        <p:spPr/>
        <p:txBody>
          <a:bodyPr/>
          <a:lstStyle/>
          <a:p>
            <a:r>
              <a:rPr lang="en-US"/>
              <a:t>Kriti Ohri</a:t>
            </a:r>
            <a:endParaRPr lang="en-IN" dirty="0"/>
          </a:p>
        </p:txBody>
      </p:sp>
      <p:sp>
        <p:nvSpPr>
          <p:cNvPr id="8" name="TextBox 7">
            <a:extLst>
              <a:ext uri="{FF2B5EF4-FFF2-40B4-BE49-F238E27FC236}">
                <a16:creationId xmlns:a16="http://schemas.microsoft.com/office/drawing/2014/main" id="{6116CA6D-EFB7-6348-9120-D2D6AD17559E}"/>
              </a:ext>
            </a:extLst>
          </p:cNvPr>
          <p:cNvSpPr txBox="1"/>
          <p:nvPr/>
        </p:nvSpPr>
        <p:spPr>
          <a:xfrm>
            <a:off x="574814" y="5645254"/>
            <a:ext cx="7788965" cy="276999"/>
          </a:xfrm>
          <a:prstGeom prst="rect">
            <a:avLst/>
          </a:prstGeom>
          <a:solidFill>
            <a:schemeClr val="bg1"/>
          </a:solidFill>
        </p:spPr>
        <p:txBody>
          <a:bodyPr wrap="square">
            <a:spAutoFit/>
          </a:bodyPr>
          <a:lstStyle/>
          <a:p>
            <a:r>
              <a:rPr lang="en-IN" sz="1200" dirty="0">
                <a:solidFill>
                  <a:schemeClr val="bg1"/>
                </a:solidFill>
                <a:latin typeface="Arial" panose="020B0604020202020204" pitchFamily="34" charset="0"/>
              </a:rPr>
              <a:t>https://www.edureka.co/blog/introduction-to-machine-learning/</a:t>
            </a:r>
          </a:p>
        </p:txBody>
      </p:sp>
      <p:cxnSp>
        <p:nvCxnSpPr>
          <p:cNvPr id="14" name="Straight Connector 13">
            <a:extLst>
              <a:ext uri="{FF2B5EF4-FFF2-40B4-BE49-F238E27FC236}">
                <a16:creationId xmlns:a16="http://schemas.microsoft.com/office/drawing/2014/main" id="{31211EC1-1F5D-4749-5258-C488303E7CBE}"/>
              </a:ext>
            </a:extLst>
          </p:cNvPr>
          <p:cNvCxnSpPr>
            <a:cxnSpLocks/>
          </p:cNvCxnSpPr>
          <p:nvPr/>
        </p:nvCxnSpPr>
        <p:spPr>
          <a:xfrm>
            <a:off x="574814" y="5539754"/>
            <a:ext cx="601317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0631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AC44-EF4A-4F8B-92D5-EFF77BBF648D}"/>
              </a:ext>
            </a:extLst>
          </p:cNvPr>
          <p:cNvSpPr>
            <a:spLocks noGrp="1"/>
          </p:cNvSpPr>
          <p:nvPr>
            <p:ph type="title"/>
          </p:nvPr>
        </p:nvSpPr>
        <p:spPr/>
        <p:txBody>
          <a:bodyPr/>
          <a:lstStyle/>
          <a:p>
            <a:r>
              <a:rPr lang="en-US" sz="2800" b="1" spc="-5" dirty="0">
                <a:solidFill>
                  <a:srgbClr val="3333FF"/>
                </a:solidFill>
                <a:latin typeface="Carlito"/>
              </a:rPr>
              <a:t>Why Machine Learning is so important:</a:t>
            </a: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8CAB037D-338D-4324-B684-EE1508448F9D}"/>
              </a:ext>
            </a:extLst>
          </p:cNvPr>
          <p:cNvSpPr>
            <a:spLocks noGrp="1"/>
          </p:cNvSpPr>
          <p:nvPr>
            <p:ph idx="1"/>
          </p:nvPr>
        </p:nvSpPr>
        <p:spPr/>
        <p:txBody>
          <a:bodyPr/>
          <a:lstStyle/>
          <a:p>
            <a:r>
              <a:rPr lang="en-US" sz="2400" b="1" dirty="0"/>
              <a:t>Increase in Data Generation: </a:t>
            </a:r>
            <a:r>
              <a:rPr lang="en-US" sz="2400" dirty="0"/>
              <a:t>Due to excessive production of data, we need a method that can be used to structure, analyze and draw useful insights from data. This is where Machine Learning comes in. It uses data to solve problems and find solutions to the most complex tasks faced by organizations.</a:t>
            </a:r>
          </a:p>
          <a:p>
            <a:r>
              <a:rPr lang="en-US" sz="2400" b="1" dirty="0"/>
              <a:t>Improve Decision Making: </a:t>
            </a:r>
            <a:r>
              <a:rPr lang="en-US" sz="2400" dirty="0"/>
              <a:t>By making use of various algorithms, Machine Learning can be used to make better business decisions. For example, Machine Learning is used to forecast sales, predict downfalls in the stock market, identify risks and anomalies, etc.</a:t>
            </a:r>
          </a:p>
          <a:p>
            <a:endParaRPr lang="en-IN" dirty="0"/>
          </a:p>
        </p:txBody>
      </p:sp>
      <p:sp>
        <p:nvSpPr>
          <p:cNvPr id="5" name="Footer Placeholder 4">
            <a:extLst>
              <a:ext uri="{FF2B5EF4-FFF2-40B4-BE49-F238E27FC236}">
                <a16:creationId xmlns:a16="http://schemas.microsoft.com/office/drawing/2014/main" id="{D0D9CF78-7650-B3AB-6F54-612AC0B6F125}"/>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351318A2-3A58-6922-DEAD-AC0141A42E1E}"/>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152637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21BD-90ED-A070-289D-04F1D254FD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B4703E-8628-C5D9-175B-284B8E9ECEFB}"/>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AAB8F2B-BC3F-A19F-B28E-65880AAFC566}"/>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5C0AE467-C31B-3087-2FF1-A4C6B9AE3FAD}"/>
              </a:ext>
            </a:extLst>
          </p:cNvPr>
          <p:cNvSpPr>
            <a:spLocks noGrp="1"/>
          </p:cNvSpPr>
          <p:nvPr>
            <p:ph type="ftr" sz="quarter" idx="11"/>
          </p:nvPr>
        </p:nvSpPr>
        <p:spPr/>
        <p:txBody>
          <a:bodyPr/>
          <a:lstStyle/>
          <a:p>
            <a:r>
              <a:rPr lang="en-IN"/>
              <a:t>Machine Learning</a:t>
            </a:r>
            <a:endParaRPr lang="en-IN" dirty="0"/>
          </a:p>
        </p:txBody>
      </p:sp>
      <p:pic>
        <p:nvPicPr>
          <p:cNvPr id="1026" name="Picture 2" descr="Quintillion - Cuemath">
            <a:extLst>
              <a:ext uri="{FF2B5EF4-FFF2-40B4-BE49-F238E27FC236}">
                <a16:creationId xmlns:a16="http://schemas.microsoft.com/office/drawing/2014/main" id="{FE940F9D-80DA-BB94-309A-06B209AEB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0" y="0"/>
            <a:ext cx="7554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242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173F-EEAF-4D12-B042-B62177C9C2D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CBCF739-599F-4DEE-BE64-C69113CB8E2A}"/>
              </a:ext>
            </a:extLst>
          </p:cNvPr>
          <p:cNvSpPr>
            <a:spLocks noGrp="1"/>
          </p:cNvSpPr>
          <p:nvPr>
            <p:ph idx="1"/>
          </p:nvPr>
        </p:nvSpPr>
        <p:spPr/>
        <p:txBody>
          <a:bodyPr>
            <a:normAutofit/>
          </a:bodyPr>
          <a:lstStyle/>
          <a:p>
            <a:pPr algn="just"/>
            <a:r>
              <a:rPr lang="en-US" sz="2600" b="1" dirty="0"/>
              <a:t>Uncover patterns &amp; trends in data: </a:t>
            </a:r>
            <a:r>
              <a:rPr lang="en-US" sz="2600" dirty="0"/>
              <a:t>Finding hidden patterns and extracting key insights from data is the most essential part of Machine Learning. By building predictive models and using statistical techniques, Machine Learning allows you to dig beneath the surface and explore the data at a minute scale. Understanding data and extracting patterns manually will take days, whereas Machine Learning algorithms can perform such computations in less than a second.</a:t>
            </a:r>
          </a:p>
          <a:p>
            <a:pPr algn="just"/>
            <a:r>
              <a:rPr lang="en-US" sz="2600" b="1" dirty="0"/>
              <a:t>Solve complex problems: </a:t>
            </a:r>
            <a:r>
              <a:rPr lang="en-US" sz="2600" dirty="0"/>
              <a:t>From detecting the genes linked to the deadly ALS disease to building self-driving cars, Machine Learning can be used to solve the most complex problems.</a:t>
            </a:r>
            <a:endParaRPr lang="en-IN" sz="2600" dirty="0"/>
          </a:p>
        </p:txBody>
      </p:sp>
      <p:sp>
        <p:nvSpPr>
          <p:cNvPr id="5" name="Footer Placeholder 4">
            <a:extLst>
              <a:ext uri="{FF2B5EF4-FFF2-40B4-BE49-F238E27FC236}">
                <a16:creationId xmlns:a16="http://schemas.microsoft.com/office/drawing/2014/main" id="{0A64BAEF-E05E-00A8-B1F9-E9BC7A64D8CA}"/>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D84C5DBF-25C4-47BD-1829-A5E86A33783A}"/>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3316620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E44DF516-8EE3-4A5D-A139-ADD73EDCCAFD}"/>
              </a:ext>
            </a:extLst>
          </p:cNvPr>
          <p:cNvSpPr>
            <a:spLocks noGrp="1"/>
          </p:cNvSpPr>
          <p:nvPr>
            <p:ph type="body" idx="1"/>
          </p:nvPr>
        </p:nvSpPr>
        <p:spPr>
          <a:xfrm>
            <a:off x="1943100" y="1061709"/>
            <a:ext cx="8305800" cy="5415290"/>
          </a:xfrm>
        </p:spPr>
        <p:txBody>
          <a:bodyPr/>
          <a:lstStyle/>
          <a:p>
            <a:pPr eaLnBrk="1" hangingPunct="1">
              <a:buFontTx/>
              <a:buNone/>
            </a:pPr>
            <a:r>
              <a:rPr lang="en-US" altLang="en-US" b="1" dirty="0">
                <a:solidFill>
                  <a:schemeClr val="accent2"/>
                </a:solidFill>
              </a:rPr>
              <a:t>  Traditional Programming</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b="1" dirty="0">
              <a:solidFill>
                <a:schemeClr val="accent2"/>
              </a:solidFill>
            </a:endParaRPr>
          </a:p>
          <a:p>
            <a:pPr eaLnBrk="1" hangingPunct="1">
              <a:buFontTx/>
              <a:buNone/>
            </a:pPr>
            <a:r>
              <a:rPr lang="en-US" altLang="en-US" b="1" dirty="0">
                <a:solidFill>
                  <a:schemeClr val="accent2"/>
                </a:solidFill>
              </a:rPr>
              <a:t>  </a:t>
            </a:r>
          </a:p>
          <a:p>
            <a:pPr eaLnBrk="1" hangingPunct="1">
              <a:buFontTx/>
              <a:buNone/>
            </a:pPr>
            <a:r>
              <a:rPr lang="en-US" altLang="en-US" b="1" dirty="0">
                <a:solidFill>
                  <a:schemeClr val="accent2"/>
                </a:solidFill>
              </a:rPr>
              <a:t>Machine Learning</a:t>
            </a:r>
          </a:p>
        </p:txBody>
      </p:sp>
      <p:sp>
        <p:nvSpPr>
          <p:cNvPr id="7171" name="Rectangle 4">
            <a:extLst>
              <a:ext uri="{FF2B5EF4-FFF2-40B4-BE49-F238E27FC236}">
                <a16:creationId xmlns:a16="http://schemas.microsoft.com/office/drawing/2014/main" id="{057B9841-26C9-43F7-97C2-E8DD6CD914B2}"/>
              </a:ext>
            </a:extLst>
          </p:cNvPr>
          <p:cNvSpPr>
            <a:spLocks noChangeArrowheads="1"/>
          </p:cNvSpPr>
          <p:nvPr/>
        </p:nvSpPr>
        <p:spPr bwMode="auto">
          <a:xfrm>
            <a:off x="4876800" y="1600200"/>
            <a:ext cx="2667000" cy="1524000"/>
          </a:xfrm>
          <a:prstGeom prst="rect">
            <a:avLst/>
          </a:prstGeom>
          <a:solidFill>
            <a:schemeClr val="accent1"/>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dirty="0"/>
              <a:t>Computer</a:t>
            </a:r>
          </a:p>
        </p:txBody>
      </p:sp>
      <p:sp>
        <p:nvSpPr>
          <p:cNvPr id="7172" name="Line 6">
            <a:extLst>
              <a:ext uri="{FF2B5EF4-FFF2-40B4-BE49-F238E27FC236}">
                <a16:creationId xmlns:a16="http://schemas.microsoft.com/office/drawing/2014/main" id="{53976174-D821-45CF-A77C-6CEAF6C07F10}"/>
              </a:ext>
            </a:extLst>
          </p:cNvPr>
          <p:cNvSpPr>
            <a:spLocks noChangeShapeType="1"/>
          </p:cNvSpPr>
          <p:nvPr/>
        </p:nvSpPr>
        <p:spPr bwMode="auto">
          <a:xfrm>
            <a:off x="3962400" y="2057400"/>
            <a:ext cx="9144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173" name="Line 7">
            <a:extLst>
              <a:ext uri="{FF2B5EF4-FFF2-40B4-BE49-F238E27FC236}">
                <a16:creationId xmlns:a16="http://schemas.microsoft.com/office/drawing/2014/main" id="{F8EC4E7C-D8FB-4BBF-A7DF-ADBDE0CBB70D}"/>
              </a:ext>
            </a:extLst>
          </p:cNvPr>
          <p:cNvSpPr>
            <a:spLocks noChangeShapeType="1"/>
          </p:cNvSpPr>
          <p:nvPr/>
        </p:nvSpPr>
        <p:spPr bwMode="auto">
          <a:xfrm>
            <a:off x="3962400" y="2743200"/>
            <a:ext cx="9144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174" name="Line 8">
            <a:extLst>
              <a:ext uri="{FF2B5EF4-FFF2-40B4-BE49-F238E27FC236}">
                <a16:creationId xmlns:a16="http://schemas.microsoft.com/office/drawing/2014/main" id="{EBC92A1C-1DA3-41A4-A2D4-26F852A46390}"/>
              </a:ext>
            </a:extLst>
          </p:cNvPr>
          <p:cNvSpPr>
            <a:spLocks noChangeShapeType="1"/>
          </p:cNvSpPr>
          <p:nvPr/>
        </p:nvSpPr>
        <p:spPr bwMode="auto">
          <a:xfrm>
            <a:off x="7543800" y="2286000"/>
            <a:ext cx="7620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175" name="Text Box 10">
            <a:extLst>
              <a:ext uri="{FF2B5EF4-FFF2-40B4-BE49-F238E27FC236}">
                <a16:creationId xmlns:a16="http://schemas.microsoft.com/office/drawing/2014/main" id="{E5EC5C48-7C2D-44DE-9AEA-21B007DE63C2}"/>
              </a:ext>
            </a:extLst>
          </p:cNvPr>
          <p:cNvSpPr txBox="1">
            <a:spLocks noChangeArrowheads="1"/>
          </p:cNvSpPr>
          <p:nvPr/>
        </p:nvSpPr>
        <p:spPr bwMode="auto">
          <a:xfrm>
            <a:off x="2879726" y="1692276"/>
            <a:ext cx="961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dirty="0"/>
              <a:t>Data</a:t>
            </a:r>
          </a:p>
        </p:txBody>
      </p:sp>
      <p:sp>
        <p:nvSpPr>
          <p:cNvPr id="7176" name="Text Box 11">
            <a:extLst>
              <a:ext uri="{FF2B5EF4-FFF2-40B4-BE49-F238E27FC236}">
                <a16:creationId xmlns:a16="http://schemas.microsoft.com/office/drawing/2014/main" id="{556CF77F-87D9-4927-A2C8-EB0D93F2E84D}"/>
              </a:ext>
            </a:extLst>
          </p:cNvPr>
          <p:cNvSpPr txBox="1">
            <a:spLocks noChangeArrowheads="1"/>
          </p:cNvSpPr>
          <p:nvPr/>
        </p:nvSpPr>
        <p:spPr bwMode="auto">
          <a:xfrm>
            <a:off x="2209800" y="2362201"/>
            <a:ext cx="16027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dirty="0"/>
              <a:t>Program</a:t>
            </a:r>
          </a:p>
        </p:txBody>
      </p:sp>
      <p:sp>
        <p:nvSpPr>
          <p:cNvPr id="7177" name="Text Box 12">
            <a:extLst>
              <a:ext uri="{FF2B5EF4-FFF2-40B4-BE49-F238E27FC236}">
                <a16:creationId xmlns:a16="http://schemas.microsoft.com/office/drawing/2014/main" id="{AB925B5A-4E8B-4407-8D94-4F996244FF49}"/>
              </a:ext>
            </a:extLst>
          </p:cNvPr>
          <p:cNvSpPr txBox="1">
            <a:spLocks noChangeArrowheads="1"/>
          </p:cNvSpPr>
          <p:nvPr/>
        </p:nvSpPr>
        <p:spPr bwMode="auto">
          <a:xfrm>
            <a:off x="8305801" y="1981200"/>
            <a:ext cx="14017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t>Output</a:t>
            </a:r>
          </a:p>
        </p:txBody>
      </p:sp>
      <p:sp>
        <p:nvSpPr>
          <p:cNvPr id="7178" name="Rectangle 19">
            <a:extLst>
              <a:ext uri="{FF2B5EF4-FFF2-40B4-BE49-F238E27FC236}">
                <a16:creationId xmlns:a16="http://schemas.microsoft.com/office/drawing/2014/main" id="{62CF1F36-8D14-4D32-B068-C7200B169679}"/>
              </a:ext>
            </a:extLst>
          </p:cNvPr>
          <p:cNvSpPr>
            <a:spLocks noChangeArrowheads="1"/>
          </p:cNvSpPr>
          <p:nvPr/>
        </p:nvSpPr>
        <p:spPr bwMode="auto">
          <a:xfrm>
            <a:off x="4953000" y="4419600"/>
            <a:ext cx="2667000" cy="1524000"/>
          </a:xfrm>
          <a:prstGeom prst="rect">
            <a:avLst/>
          </a:prstGeom>
          <a:solidFill>
            <a:schemeClr val="accent1"/>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dirty="0"/>
              <a:t>Computer</a:t>
            </a:r>
          </a:p>
        </p:txBody>
      </p:sp>
      <p:sp>
        <p:nvSpPr>
          <p:cNvPr id="7179" name="Line 20">
            <a:extLst>
              <a:ext uri="{FF2B5EF4-FFF2-40B4-BE49-F238E27FC236}">
                <a16:creationId xmlns:a16="http://schemas.microsoft.com/office/drawing/2014/main" id="{412E9031-3E0A-41F5-8316-12A2F668D665}"/>
              </a:ext>
            </a:extLst>
          </p:cNvPr>
          <p:cNvSpPr>
            <a:spLocks noChangeShapeType="1"/>
          </p:cNvSpPr>
          <p:nvPr/>
        </p:nvSpPr>
        <p:spPr bwMode="auto">
          <a:xfrm>
            <a:off x="4038600" y="4876800"/>
            <a:ext cx="9144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180" name="Line 21">
            <a:extLst>
              <a:ext uri="{FF2B5EF4-FFF2-40B4-BE49-F238E27FC236}">
                <a16:creationId xmlns:a16="http://schemas.microsoft.com/office/drawing/2014/main" id="{F4194DA8-20FE-4418-9481-5655F0CF08E4}"/>
              </a:ext>
            </a:extLst>
          </p:cNvPr>
          <p:cNvSpPr>
            <a:spLocks noChangeShapeType="1"/>
          </p:cNvSpPr>
          <p:nvPr/>
        </p:nvSpPr>
        <p:spPr bwMode="auto">
          <a:xfrm>
            <a:off x="4038600" y="5562600"/>
            <a:ext cx="9144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181" name="Line 22">
            <a:extLst>
              <a:ext uri="{FF2B5EF4-FFF2-40B4-BE49-F238E27FC236}">
                <a16:creationId xmlns:a16="http://schemas.microsoft.com/office/drawing/2014/main" id="{188C8C63-53D7-4F31-957E-DB4B2D24B5BB}"/>
              </a:ext>
            </a:extLst>
          </p:cNvPr>
          <p:cNvSpPr>
            <a:spLocks noChangeShapeType="1"/>
          </p:cNvSpPr>
          <p:nvPr/>
        </p:nvSpPr>
        <p:spPr bwMode="auto">
          <a:xfrm>
            <a:off x="7620000" y="5105400"/>
            <a:ext cx="7620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182" name="Text Box 23">
            <a:extLst>
              <a:ext uri="{FF2B5EF4-FFF2-40B4-BE49-F238E27FC236}">
                <a16:creationId xmlns:a16="http://schemas.microsoft.com/office/drawing/2014/main" id="{A4037FFD-3B9F-4E5F-9CF7-BB6B9ECE018E}"/>
              </a:ext>
            </a:extLst>
          </p:cNvPr>
          <p:cNvSpPr txBox="1">
            <a:spLocks noChangeArrowheads="1"/>
          </p:cNvSpPr>
          <p:nvPr/>
        </p:nvSpPr>
        <p:spPr bwMode="auto">
          <a:xfrm>
            <a:off x="2955926" y="4511676"/>
            <a:ext cx="961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t>Data</a:t>
            </a:r>
          </a:p>
        </p:txBody>
      </p:sp>
      <p:sp>
        <p:nvSpPr>
          <p:cNvPr id="7183" name="Text Box 24">
            <a:extLst>
              <a:ext uri="{FF2B5EF4-FFF2-40B4-BE49-F238E27FC236}">
                <a16:creationId xmlns:a16="http://schemas.microsoft.com/office/drawing/2014/main" id="{658BC965-8041-4E9E-8A65-D92B56FBBE13}"/>
              </a:ext>
            </a:extLst>
          </p:cNvPr>
          <p:cNvSpPr txBox="1">
            <a:spLocks noChangeArrowheads="1"/>
          </p:cNvSpPr>
          <p:nvPr/>
        </p:nvSpPr>
        <p:spPr bwMode="auto">
          <a:xfrm>
            <a:off x="2590801" y="5257800"/>
            <a:ext cx="14017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t>Output</a:t>
            </a:r>
          </a:p>
        </p:txBody>
      </p:sp>
      <p:sp>
        <p:nvSpPr>
          <p:cNvPr id="7184" name="Text Box 25">
            <a:extLst>
              <a:ext uri="{FF2B5EF4-FFF2-40B4-BE49-F238E27FC236}">
                <a16:creationId xmlns:a16="http://schemas.microsoft.com/office/drawing/2014/main" id="{C3DB5E3D-6120-49A7-BABC-7AEDBCAD5C8B}"/>
              </a:ext>
            </a:extLst>
          </p:cNvPr>
          <p:cNvSpPr txBox="1">
            <a:spLocks noChangeArrowheads="1"/>
          </p:cNvSpPr>
          <p:nvPr/>
        </p:nvSpPr>
        <p:spPr bwMode="auto">
          <a:xfrm>
            <a:off x="8382000" y="4800601"/>
            <a:ext cx="34974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dirty="0"/>
              <a:t>Program or a model</a:t>
            </a:r>
          </a:p>
        </p:txBody>
      </p:sp>
      <p:sp>
        <p:nvSpPr>
          <p:cNvPr id="18" name="TextBox 17">
            <a:extLst>
              <a:ext uri="{FF2B5EF4-FFF2-40B4-BE49-F238E27FC236}">
                <a16:creationId xmlns:a16="http://schemas.microsoft.com/office/drawing/2014/main" id="{349828F8-16A0-4D8D-AE03-936E789358E3}"/>
              </a:ext>
            </a:extLst>
          </p:cNvPr>
          <p:cNvSpPr txBox="1"/>
          <p:nvPr/>
        </p:nvSpPr>
        <p:spPr>
          <a:xfrm>
            <a:off x="1550913" y="391180"/>
            <a:ext cx="8869215" cy="523220"/>
          </a:xfrm>
          <a:prstGeom prst="rect">
            <a:avLst/>
          </a:prstGeom>
          <a:noFill/>
        </p:spPr>
        <p:txBody>
          <a:bodyPr wrap="square">
            <a:spAutoFit/>
          </a:bodyPr>
          <a:lstStyle/>
          <a:p>
            <a:r>
              <a:rPr lang="en-US" sz="2800" b="1" spc="-5" dirty="0">
                <a:solidFill>
                  <a:srgbClr val="3333FF"/>
                </a:solidFill>
                <a:latin typeface="Carlito"/>
                <a:ea typeface="+mj-ea"/>
                <a:cs typeface="+mj-cs"/>
              </a:rPr>
              <a:t>How machine learning differs from programmatic solution</a:t>
            </a:r>
            <a:endParaRPr lang="en-IN" sz="2800" b="1" spc="-5" dirty="0">
              <a:solidFill>
                <a:srgbClr val="3333FF"/>
              </a:solidFill>
              <a:latin typeface="Carlito"/>
              <a:ea typeface="+mj-ea"/>
              <a:cs typeface="+mj-cs"/>
            </a:endParaRPr>
          </a:p>
        </p:txBody>
      </p:sp>
      <p:sp>
        <p:nvSpPr>
          <p:cNvPr id="3" name="Footer Placeholder 2">
            <a:extLst>
              <a:ext uri="{FF2B5EF4-FFF2-40B4-BE49-F238E27FC236}">
                <a16:creationId xmlns:a16="http://schemas.microsoft.com/office/drawing/2014/main" id="{2A3445AF-7062-EEC5-4DB9-8BC7FC361CCB}"/>
              </a:ext>
            </a:extLst>
          </p:cNvPr>
          <p:cNvSpPr>
            <a:spLocks noGrp="1"/>
          </p:cNvSpPr>
          <p:nvPr>
            <p:ph type="ftr" sz="quarter" idx="11"/>
          </p:nvPr>
        </p:nvSpPr>
        <p:spPr/>
        <p:txBody>
          <a:bodyPr/>
          <a:lstStyle/>
          <a:p>
            <a:r>
              <a:rPr lang="en-IN"/>
              <a:t>Machine Learning</a:t>
            </a:r>
            <a:endParaRPr lang="en-IN" dirty="0"/>
          </a:p>
        </p:txBody>
      </p:sp>
      <p:sp>
        <p:nvSpPr>
          <p:cNvPr id="5" name="Date Placeholder 4">
            <a:extLst>
              <a:ext uri="{FF2B5EF4-FFF2-40B4-BE49-F238E27FC236}">
                <a16:creationId xmlns:a16="http://schemas.microsoft.com/office/drawing/2014/main" id="{63F779C5-019E-7B5E-3CA2-12F062BB8CF2}"/>
              </a:ext>
            </a:extLst>
          </p:cNvPr>
          <p:cNvSpPr>
            <a:spLocks noGrp="1"/>
          </p:cNvSpPr>
          <p:nvPr>
            <p:ph type="dt" sz="half" idx="10"/>
          </p:nvPr>
        </p:nvSpPr>
        <p:spPr/>
        <p:txBody>
          <a:bodyPr/>
          <a:lstStyle/>
          <a:p>
            <a:r>
              <a:rPr lang="en-US"/>
              <a:t>Kriti Ohri</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A676-DE63-4726-B971-4A1E55657F5B}"/>
              </a:ext>
            </a:extLst>
          </p:cNvPr>
          <p:cNvSpPr>
            <a:spLocks noGrp="1"/>
          </p:cNvSpPr>
          <p:nvPr>
            <p:ph type="ctrTitle"/>
          </p:nvPr>
        </p:nvSpPr>
        <p:spPr/>
        <p:txBody>
          <a:bodyPr>
            <a:normAutofit/>
          </a:bodyPr>
          <a:lstStyle/>
          <a:p>
            <a:pPr marL="12700">
              <a:lnSpc>
                <a:spcPct val="100000"/>
              </a:lnSpc>
              <a:spcBef>
                <a:spcPts val="95"/>
              </a:spcBef>
            </a:pPr>
            <a:r>
              <a:rPr lang="en-IN" sz="2800" b="1" u="sng" spc="-5" dirty="0">
                <a:solidFill>
                  <a:srgbClr val="3333FF"/>
                </a:solidFill>
                <a:latin typeface="Carlito"/>
              </a:rPr>
              <a:t>Introduction To Machine Learning</a:t>
            </a:r>
          </a:p>
        </p:txBody>
      </p:sp>
      <p:sp>
        <p:nvSpPr>
          <p:cNvPr id="5" name="Subtitle 4">
            <a:extLst>
              <a:ext uri="{FF2B5EF4-FFF2-40B4-BE49-F238E27FC236}">
                <a16:creationId xmlns:a16="http://schemas.microsoft.com/office/drawing/2014/main" id="{4AD423DA-76AA-0104-57E8-2BFB16D1F7C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54730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B294-AA4B-CF89-0B03-13C5ED2C0D4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519F70E-C4DA-F6C3-E856-E1EBCC54E146}"/>
              </a:ext>
            </a:extLst>
          </p:cNvPr>
          <p:cNvPicPr>
            <a:picLocks noGrp="1" noChangeAspect="1"/>
          </p:cNvPicPr>
          <p:nvPr>
            <p:ph idx="1"/>
          </p:nvPr>
        </p:nvPicPr>
        <p:blipFill>
          <a:blip r:embed="rId2"/>
          <a:stretch>
            <a:fillRect/>
          </a:stretch>
        </p:blipFill>
        <p:spPr>
          <a:xfrm>
            <a:off x="2229220" y="1018309"/>
            <a:ext cx="8730399" cy="5033963"/>
          </a:xfrm>
        </p:spPr>
      </p:pic>
      <p:sp>
        <p:nvSpPr>
          <p:cNvPr id="4" name="Date Placeholder 3">
            <a:extLst>
              <a:ext uri="{FF2B5EF4-FFF2-40B4-BE49-F238E27FC236}">
                <a16:creationId xmlns:a16="http://schemas.microsoft.com/office/drawing/2014/main" id="{57361DDA-EB6A-1D3F-2357-44A297D42FD7}"/>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80D1C66F-38C5-C99C-44A9-A60919E2DF23}"/>
              </a:ext>
            </a:extLst>
          </p:cNvPr>
          <p:cNvSpPr>
            <a:spLocks noGrp="1"/>
          </p:cNvSpPr>
          <p:nvPr>
            <p:ph type="ftr" sz="quarter" idx="11"/>
          </p:nvPr>
        </p:nvSpPr>
        <p:spPr/>
        <p:txBody>
          <a:bodyPr/>
          <a:lstStyle/>
          <a:p>
            <a:r>
              <a:rPr lang="en-IN"/>
              <a:t>Machine Learning</a:t>
            </a:r>
            <a:endParaRPr lang="en-IN" dirty="0"/>
          </a:p>
        </p:txBody>
      </p:sp>
    </p:spTree>
    <p:extLst>
      <p:ext uri="{BB962C8B-B14F-4D97-AF65-F5344CB8AC3E}">
        <p14:creationId xmlns:p14="http://schemas.microsoft.com/office/powerpoint/2010/main" val="36638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F65A-3E82-4B3F-BC0C-18BA11D97F78}"/>
              </a:ext>
            </a:extLst>
          </p:cNvPr>
          <p:cNvSpPr>
            <a:spLocks noGrp="1"/>
          </p:cNvSpPr>
          <p:nvPr>
            <p:ph type="title"/>
          </p:nvPr>
        </p:nvSpPr>
        <p:spPr/>
        <p:txBody>
          <a:bodyPr/>
          <a:lstStyle/>
          <a:p>
            <a:r>
              <a:rPr lang="en-US" sz="2800" b="1" spc="-5" dirty="0">
                <a:solidFill>
                  <a:srgbClr val="3333FF"/>
                </a:solidFill>
                <a:latin typeface="Carlito"/>
              </a:rPr>
              <a:t>Schematic Diagram of Learning System</a:t>
            </a:r>
            <a:endParaRPr lang="en-IN" sz="2800" b="1" spc="-5" dirty="0">
              <a:solidFill>
                <a:srgbClr val="3333FF"/>
              </a:solidFill>
              <a:latin typeface="Carlito"/>
            </a:endParaRPr>
          </a:p>
        </p:txBody>
      </p:sp>
      <p:sp>
        <p:nvSpPr>
          <p:cNvPr id="4" name="Footer Placeholder 3">
            <a:extLst>
              <a:ext uri="{FF2B5EF4-FFF2-40B4-BE49-F238E27FC236}">
                <a16:creationId xmlns:a16="http://schemas.microsoft.com/office/drawing/2014/main" id="{93373EED-3C71-F375-45A0-10F7509697ED}"/>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92181025-1D99-DC27-1CA9-FA4C4020F2CA}"/>
              </a:ext>
            </a:extLst>
          </p:cNvPr>
          <p:cNvSpPr>
            <a:spLocks noGrp="1"/>
          </p:cNvSpPr>
          <p:nvPr>
            <p:ph type="dt" sz="half" idx="10"/>
          </p:nvPr>
        </p:nvSpPr>
        <p:spPr/>
        <p:txBody>
          <a:bodyPr/>
          <a:lstStyle/>
          <a:p>
            <a:r>
              <a:rPr lang="en-US"/>
              <a:t>Kriti Ohri</a:t>
            </a:r>
            <a:endParaRPr lang="en-IN" dirty="0"/>
          </a:p>
        </p:txBody>
      </p:sp>
      <p:grpSp>
        <p:nvGrpSpPr>
          <p:cNvPr id="35" name="Group 34">
            <a:extLst>
              <a:ext uri="{FF2B5EF4-FFF2-40B4-BE49-F238E27FC236}">
                <a16:creationId xmlns:a16="http://schemas.microsoft.com/office/drawing/2014/main" id="{79E745B0-D243-22BF-94F4-857020C93ABF}"/>
              </a:ext>
            </a:extLst>
          </p:cNvPr>
          <p:cNvGrpSpPr/>
          <p:nvPr/>
        </p:nvGrpSpPr>
        <p:grpSpPr>
          <a:xfrm>
            <a:off x="2209800" y="1552577"/>
            <a:ext cx="6916633" cy="4173602"/>
            <a:chOff x="5061144" y="1983100"/>
            <a:chExt cx="6916633" cy="4173602"/>
          </a:xfrm>
        </p:grpSpPr>
        <p:sp>
          <p:nvSpPr>
            <p:cNvPr id="8" name="Rectangle 7">
              <a:extLst>
                <a:ext uri="{FF2B5EF4-FFF2-40B4-BE49-F238E27FC236}">
                  <a16:creationId xmlns:a16="http://schemas.microsoft.com/office/drawing/2014/main" id="{D81D1E05-264C-AA69-2F5D-3F0F03AF4D83}"/>
                </a:ext>
              </a:extLst>
            </p:cNvPr>
            <p:cNvSpPr/>
            <p:nvPr/>
          </p:nvSpPr>
          <p:spPr>
            <a:xfrm>
              <a:off x="5989982" y="2941983"/>
              <a:ext cx="5363817" cy="24649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5E9391FE-9EBE-DE6F-0DD4-395DDB8117D3}"/>
                </a:ext>
              </a:extLst>
            </p:cNvPr>
            <p:cNvSpPr/>
            <p:nvPr/>
          </p:nvSpPr>
          <p:spPr>
            <a:xfrm>
              <a:off x="6228522" y="3657600"/>
              <a:ext cx="1924878" cy="95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Learner</a:t>
              </a:r>
            </a:p>
          </p:txBody>
        </p:sp>
        <p:sp>
          <p:nvSpPr>
            <p:cNvPr id="10" name="Rectangle: Rounded Corners 9">
              <a:extLst>
                <a:ext uri="{FF2B5EF4-FFF2-40B4-BE49-F238E27FC236}">
                  <a16:creationId xmlns:a16="http://schemas.microsoft.com/office/drawing/2014/main" id="{0F2A8C44-2F0E-AEAC-5997-6D10EBF6878B}"/>
                </a:ext>
              </a:extLst>
            </p:cNvPr>
            <p:cNvSpPr/>
            <p:nvPr/>
          </p:nvSpPr>
          <p:spPr>
            <a:xfrm>
              <a:off x="8890157" y="3657599"/>
              <a:ext cx="1924878" cy="95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Reasoner</a:t>
              </a:r>
            </a:p>
          </p:txBody>
        </p:sp>
        <p:cxnSp>
          <p:nvCxnSpPr>
            <p:cNvPr id="12" name="Straight Arrow Connector 11">
              <a:extLst>
                <a:ext uri="{FF2B5EF4-FFF2-40B4-BE49-F238E27FC236}">
                  <a16:creationId xmlns:a16="http://schemas.microsoft.com/office/drawing/2014/main" id="{BBE26717-7208-CE76-4388-70792547CE1A}"/>
                </a:ext>
              </a:extLst>
            </p:cNvPr>
            <p:cNvCxnSpPr/>
            <p:nvPr/>
          </p:nvCxnSpPr>
          <p:spPr>
            <a:xfrm>
              <a:off x="8134783" y="4134677"/>
              <a:ext cx="755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48E69C-936A-A768-6D46-828ADF2AE91F}"/>
                </a:ext>
              </a:extLst>
            </p:cNvPr>
            <p:cNvCxnSpPr>
              <a:endCxn id="9" idx="0"/>
            </p:cNvCxnSpPr>
            <p:nvPr/>
          </p:nvCxnSpPr>
          <p:spPr>
            <a:xfrm>
              <a:off x="6228522" y="2345635"/>
              <a:ext cx="962439" cy="1311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721B9B-3FF5-7737-F9F6-93B8F1224695}"/>
                </a:ext>
              </a:extLst>
            </p:cNvPr>
            <p:cNvCxnSpPr>
              <a:cxnSpLocks/>
            </p:cNvCxnSpPr>
            <p:nvPr/>
          </p:nvCxnSpPr>
          <p:spPr>
            <a:xfrm flipH="1">
              <a:off x="9852596" y="2337250"/>
              <a:ext cx="962439" cy="131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88DB4A-8ADE-D963-C5DB-8390FFC7750D}"/>
                </a:ext>
              </a:extLst>
            </p:cNvPr>
            <p:cNvCxnSpPr>
              <a:cxnSpLocks/>
            </p:cNvCxnSpPr>
            <p:nvPr/>
          </p:nvCxnSpPr>
          <p:spPr>
            <a:xfrm>
              <a:off x="9821987" y="4575228"/>
              <a:ext cx="1124309" cy="974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6CEF15E-40AD-FEAA-E447-62E40314008E}"/>
                </a:ext>
              </a:extLst>
            </p:cNvPr>
            <p:cNvCxnSpPr>
              <a:cxnSpLocks/>
            </p:cNvCxnSpPr>
            <p:nvPr/>
          </p:nvCxnSpPr>
          <p:spPr>
            <a:xfrm flipV="1">
              <a:off x="6228522" y="4605968"/>
              <a:ext cx="1081381" cy="904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348F647-C999-5293-30C6-8427425D5016}"/>
                </a:ext>
              </a:extLst>
            </p:cNvPr>
            <p:cNvSpPr txBox="1"/>
            <p:nvPr/>
          </p:nvSpPr>
          <p:spPr>
            <a:xfrm>
              <a:off x="8134783" y="3704454"/>
              <a:ext cx="1285461" cy="383368"/>
            </a:xfrm>
            <a:prstGeom prst="rect">
              <a:avLst/>
            </a:prstGeom>
            <a:noFill/>
          </p:spPr>
          <p:txBody>
            <a:bodyPr wrap="square" rtlCol="0">
              <a:spAutoFit/>
            </a:bodyPr>
            <a:lstStyle/>
            <a:p>
              <a:r>
                <a:rPr lang="en-IN" dirty="0"/>
                <a:t>Model</a:t>
              </a:r>
            </a:p>
          </p:txBody>
        </p:sp>
        <p:sp>
          <p:nvSpPr>
            <p:cNvPr id="25" name="TextBox 24">
              <a:extLst>
                <a:ext uri="{FF2B5EF4-FFF2-40B4-BE49-F238E27FC236}">
                  <a16:creationId xmlns:a16="http://schemas.microsoft.com/office/drawing/2014/main" id="{D668EFD1-0B30-00EB-17E0-F90D6126FA56}"/>
                </a:ext>
              </a:extLst>
            </p:cNvPr>
            <p:cNvSpPr txBox="1"/>
            <p:nvPr/>
          </p:nvSpPr>
          <p:spPr>
            <a:xfrm>
              <a:off x="10191057" y="2027135"/>
              <a:ext cx="1786720" cy="369332"/>
            </a:xfrm>
            <a:prstGeom prst="rect">
              <a:avLst/>
            </a:prstGeom>
            <a:noFill/>
          </p:spPr>
          <p:txBody>
            <a:bodyPr wrap="square" rtlCol="0">
              <a:spAutoFit/>
            </a:bodyPr>
            <a:lstStyle/>
            <a:p>
              <a:r>
                <a:rPr lang="en-IN" dirty="0"/>
                <a:t>Problem / task</a:t>
              </a:r>
            </a:p>
          </p:txBody>
        </p:sp>
        <p:sp>
          <p:nvSpPr>
            <p:cNvPr id="26" name="TextBox 25">
              <a:extLst>
                <a:ext uri="{FF2B5EF4-FFF2-40B4-BE49-F238E27FC236}">
                  <a16:creationId xmlns:a16="http://schemas.microsoft.com/office/drawing/2014/main" id="{CD4ACEC9-0993-195D-DE2A-2246E16CF8FA}"/>
                </a:ext>
              </a:extLst>
            </p:cNvPr>
            <p:cNvSpPr txBox="1"/>
            <p:nvPr/>
          </p:nvSpPr>
          <p:spPr>
            <a:xfrm>
              <a:off x="5530401" y="1983100"/>
              <a:ext cx="2473912" cy="369332"/>
            </a:xfrm>
            <a:prstGeom prst="rect">
              <a:avLst/>
            </a:prstGeom>
            <a:noFill/>
          </p:spPr>
          <p:txBody>
            <a:bodyPr wrap="square" rtlCol="0">
              <a:spAutoFit/>
            </a:bodyPr>
            <a:lstStyle/>
            <a:p>
              <a:r>
                <a:rPr lang="en-IN" dirty="0"/>
                <a:t>Experiences / data</a:t>
              </a:r>
            </a:p>
          </p:txBody>
        </p:sp>
        <p:sp>
          <p:nvSpPr>
            <p:cNvPr id="27" name="TextBox 26">
              <a:extLst>
                <a:ext uri="{FF2B5EF4-FFF2-40B4-BE49-F238E27FC236}">
                  <a16:creationId xmlns:a16="http://schemas.microsoft.com/office/drawing/2014/main" id="{2CC9A126-E6B9-59CA-A0B6-2E0DE745DE73}"/>
                </a:ext>
              </a:extLst>
            </p:cNvPr>
            <p:cNvSpPr txBox="1"/>
            <p:nvPr/>
          </p:nvSpPr>
          <p:spPr>
            <a:xfrm>
              <a:off x="5061144" y="5510371"/>
              <a:ext cx="1786720" cy="646331"/>
            </a:xfrm>
            <a:prstGeom prst="rect">
              <a:avLst/>
            </a:prstGeom>
            <a:noFill/>
          </p:spPr>
          <p:txBody>
            <a:bodyPr wrap="square" rtlCol="0">
              <a:spAutoFit/>
            </a:bodyPr>
            <a:lstStyle/>
            <a:p>
              <a:r>
                <a:rPr lang="en-IN" dirty="0"/>
                <a:t>Background knowledge / Bias</a:t>
              </a:r>
            </a:p>
          </p:txBody>
        </p:sp>
        <p:sp>
          <p:nvSpPr>
            <p:cNvPr id="31" name="TextBox 30">
              <a:extLst>
                <a:ext uri="{FF2B5EF4-FFF2-40B4-BE49-F238E27FC236}">
                  <a16:creationId xmlns:a16="http://schemas.microsoft.com/office/drawing/2014/main" id="{C6C843F6-30C8-FD12-527B-B1A19CF0FB1A}"/>
                </a:ext>
              </a:extLst>
            </p:cNvPr>
            <p:cNvSpPr txBox="1"/>
            <p:nvPr/>
          </p:nvSpPr>
          <p:spPr>
            <a:xfrm>
              <a:off x="9700591" y="5549955"/>
              <a:ext cx="2277186" cy="369332"/>
            </a:xfrm>
            <a:prstGeom prst="rect">
              <a:avLst/>
            </a:prstGeom>
            <a:noFill/>
          </p:spPr>
          <p:txBody>
            <a:bodyPr wrap="square" rtlCol="0">
              <a:spAutoFit/>
            </a:bodyPr>
            <a:lstStyle/>
            <a:p>
              <a:r>
                <a:rPr lang="en-IN" dirty="0"/>
                <a:t>Performance / Answer</a:t>
              </a:r>
            </a:p>
          </p:txBody>
        </p:sp>
      </p:grpSp>
      <p:sp>
        <p:nvSpPr>
          <p:cNvPr id="36" name="TextBox 35">
            <a:extLst>
              <a:ext uri="{FF2B5EF4-FFF2-40B4-BE49-F238E27FC236}">
                <a16:creationId xmlns:a16="http://schemas.microsoft.com/office/drawing/2014/main" id="{A972919A-9C44-3384-46D0-C6EEE628D4F8}"/>
              </a:ext>
            </a:extLst>
          </p:cNvPr>
          <p:cNvSpPr txBox="1"/>
          <p:nvPr/>
        </p:nvSpPr>
        <p:spPr>
          <a:xfrm>
            <a:off x="376376" y="5829663"/>
            <a:ext cx="6096000" cy="461665"/>
          </a:xfrm>
          <a:prstGeom prst="rect">
            <a:avLst/>
          </a:prstGeom>
          <a:solidFill>
            <a:schemeClr val="bg1"/>
          </a:solidFill>
        </p:spPr>
        <p:txBody>
          <a:bodyPr wrap="square">
            <a:spAutoFit/>
          </a:bodyPr>
          <a:lstStyle/>
          <a:p>
            <a:br>
              <a:rPr lang="en-IN" sz="1200" dirty="0"/>
            </a:br>
            <a:r>
              <a:rPr lang="en-IN" sz="1200" b="0" i="0" dirty="0">
                <a:solidFill>
                  <a:srgbClr val="0F0F0F"/>
                </a:solidFill>
                <a:effectLst/>
                <a:latin typeface="Roboto" panose="02000000000000000000" pitchFamily="2" charset="0"/>
              </a:rPr>
              <a:t>Machine Learning- </a:t>
            </a:r>
            <a:r>
              <a:rPr lang="en-IN" sz="1200" b="0" i="0" dirty="0" err="1">
                <a:solidFill>
                  <a:srgbClr val="0F0F0F"/>
                </a:solidFill>
                <a:effectLst/>
                <a:latin typeface="Roboto" panose="02000000000000000000" pitchFamily="2" charset="0"/>
              </a:rPr>
              <a:t>Sudeshna</a:t>
            </a:r>
            <a:r>
              <a:rPr lang="en-IN" sz="1200" b="0" i="0" dirty="0">
                <a:solidFill>
                  <a:srgbClr val="0F0F0F"/>
                </a:solidFill>
                <a:effectLst/>
                <a:latin typeface="Roboto" panose="02000000000000000000" pitchFamily="2" charset="0"/>
              </a:rPr>
              <a:t> Sarkar, NPTEL</a:t>
            </a:r>
            <a:endParaRPr lang="en-IN" sz="1200" dirty="0"/>
          </a:p>
        </p:txBody>
      </p:sp>
      <p:cxnSp>
        <p:nvCxnSpPr>
          <p:cNvPr id="37" name="Straight Connector 36">
            <a:extLst>
              <a:ext uri="{FF2B5EF4-FFF2-40B4-BE49-F238E27FC236}">
                <a16:creationId xmlns:a16="http://schemas.microsoft.com/office/drawing/2014/main" id="{D9822714-DDB4-D22F-C0B2-FCA618557F58}"/>
              </a:ext>
            </a:extLst>
          </p:cNvPr>
          <p:cNvCxnSpPr>
            <a:cxnSpLocks/>
          </p:cNvCxnSpPr>
          <p:nvPr/>
        </p:nvCxnSpPr>
        <p:spPr>
          <a:xfrm>
            <a:off x="459204" y="5963217"/>
            <a:ext cx="601317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04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BDA8-E271-440E-AD57-C17E93274F47}"/>
              </a:ext>
            </a:extLst>
          </p:cNvPr>
          <p:cNvSpPr>
            <a:spLocks noGrp="1"/>
          </p:cNvSpPr>
          <p:nvPr>
            <p:ph type="title"/>
          </p:nvPr>
        </p:nvSpPr>
        <p:spPr/>
        <p:txBody>
          <a:bodyPr/>
          <a:lstStyle/>
          <a:p>
            <a:r>
              <a:rPr lang="en-US" sz="2800" b="1" spc="-5" dirty="0">
                <a:solidFill>
                  <a:srgbClr val="3333FF"/>
                </a:solidFill>
                <a:latin typeface="Carlito"/>
              </a:rPr>
              <a:t>This brings us to a typical machine learning setup which has the following components</a:t>
            </a:r>
            <a:endParaRPr lang="en-IN" sz="2800" b="1" spc="-5" dirty="0">
              <a:solidFill>
                <a:srgbClr val="3333FF"/>
              </a:solidFill>
              <a:latin typeface="Carlito"/>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FA9770-4346-4C57-89D1-F4536A2AF6A4}"/>
                  </a:ext>
                </a:extLst>
              </p:cNvPr>
              <p:cNvSpPr>
                <a:spLocks noGrp="1"/>
              </p:cNvSpPr>
              <p:nvPr>
                <p:ph idx="1"/>
              </p:nvPr>
            </p:nvSpPr>
            <p:spPr/>
            <p:txBody>
              <a:bodyPr/>
              <a:lstStyle/>
              <a:p>
                <a:pPr marL="514350" indent="-514350">
                  <a:buFont typeface="+mj-lt"/>
                  <a:buAutoNum type="arabicPeriod"/>
                </a:pPr>
                <a:r>
                  <a:rPr lang="en-US" b="1" dirty="0"/>
                  <a:t>Data: </a:t>
                </a:r>
                <a:r>
                  <a:rPr lang="en-US" dirty="0"/>
                  <a:t>{</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r>
                          <a:rPr lang="en-IN" b="0" i="1" smtClean="0">
                            <a:latin typeface="Cambria Math" panose="02040503050406030204" pitchFamily="18" charset="0"/>
                          </a:rPr>
                          <m:t> </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𝑖</m:t>
                        </m:r>
                      </m:sub>
                    </m:sSub>
                  </m:oMath>
                </a14:m>
                <a:r>
                  <a:rPr lang="en-US" dirty="0"/>
                  <a:t>}</a:t>
                </a:r>
              </a:p>
              <a:p>
                <a:pPr marL="514350" indent="-514350">
                  <a:buFont typeface="+mj-lt"/>
                  <a:buAutoNum type="arabicPeriod"/>
                </a:pPr>
                <a:r>
                  <a:rPr lang="en-US" b="1" dirty="0"/>
                  <a:t>Model: </a:t>
                </a:r>
                <a:r>
                  <a:rPr lang="en-US" dirty="0"/>
                  <a:t>Our approximation of the relation between x and y. </a:t>
                </a:r>
                <a:r>
                  <a:rPr lang="en-US" dirty="0" err="1"/>
                  <a:t>i.e</a:t>
                </a:r>
                <a:r>
                  <a:rPr lang="en-US" dirty="0"/>
                  <a:t> y=f(x)</a:t>
                </a:r>
              </a:p>
              <a:p>
                <a:pPr marL="514350" indent="-514350">
                  <a:buFont typeface="+mj-lt"/>
                  <a:buAutoNum type="arabicPeriod"/>
                </a:pPr>
                <a:r>
                  <a:rPr lang="en-US" b="1" dirty="0"/>
                  <a:t>Parameters: </a:t>
                </a:r>
                <a:r>
                  <a:rPr lang="en-US" dirty="0"/>
                  <a:t>Needs to be learned from the data learning algorithm</a:t>
                </a:r>
              </a:p>
              <a:p>
                <a:pPr marL="514350" indent="-514350">
                  <a:buFont typeface="+mj-lt"/>
                  <a:buAutoNum type="arabicPeriod"/>
                </a:pPr>
                <a:r>
                  <a:rPr lang="en-US" b="1" dirty="0"/>
                  <a:t>Algorithm: </a:t>
                </a:r>
                <a:r>
                  <a:rPr lang="en-US" dirty="0"/>
                  <a:t>An algorithm for learning the parameters of the model</a:t>
                </a:r>
              </a:p>
              <a:p>
                <a:pPr marL="514350" indent="-514350">
                  <a:buFont typeface="+mj-lt"/>
                  <a:buAutoNum type="arabicPeriod"/>
                </a:pPr>
                <a:r>
                  <a:rPr lang="en-US" b="1" dirty="0"/>
                  <a:t>Objective/Loss/Error function: </a:t>
                </a:r>
                <a:r>
                  <a:rPr lang="en-US" dirty="0"/>
                  <a:t>To guide the learning algorithm</a:t>
                </a:r>
                <a:endParaRPr lang="en-IN" dirty="0"/>
              </a:p>
            </p:txBody>
          </p:sp>
        </mc:Choice>
        <mc:Fallback xmlns="">
          <p:sp>
            <p:nvSpPr>
              <p:cNvPr id="3" name="Content Placeholder 2">
                <a:extLst>
                  <a:ext uri="{FF2B5EF4-FFF2-40B4-BE49-F238E27FC236}">
                    <a16:creationId xmlns:a16="http://schemas.microsoft.com/office/drawing/2014/main" id="{88FA9770-4346-4C57-89D1-F4536A2AF6A4}"/>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D0B5E891-0D8C-4799-876F-B1E993B984E4}"/>
              </a:ext>
            </a:extLst>
          </p:cNvPr>
          <p:cNvSpPr/>
          <p:nvPr/>
        </p:nvSpPr>
        <p:spPr>
          <a:xfrm>
            <a:off x="3581400" y="5174704"/>
            <a:ext cx="1147665" cy="653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endParaRPr lang="en-IN" dirty="0"/>
          </a:p>
        </p:txBody>
      </p:sp>
      <p:sp>
        <p:nvSpPr>
          <p:cNvPr id="5" name="Rectangle 4">
            <a:extLst>
              <a:ext uri="{FF2B5EF4-FFF2-40B4-BE49-F238E27FC236}">
                <a16:creationId xmlns:a16="http://schemas.microsoft.com/office/drawing/2014/main" id="{4769846D-B02D-4886-9881-622DB8AF9B04}"/>
              </a:ext>
            </a:extLst>
          </p:cNvPr>
          <p:cNvSpPr/>
          <p:nvPr/>
        </p:nvSpPr>
        <p:spPr>
          <a:xfrm>
            <a:off x="6910873" y="5174704"/>
            <a:ext cx="1147665" cy="653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output</a:t>
            </a:r>
          </a:p>
        </p:txBody>
      </p:sp>
      <p:sp>
        <p:nvSpPr>
          <p:cNvPr id="6" name="Oval 5">
            <a:extLst>
              <a:ext uri="{FF2B5EF4-FFF2-40B4-BE49-F238E27FC236}">
                <a16:creationId xmlns:a16="http://schemas.microsoft.com/office/drawing/2014/main" id="{9605F6C2-B776-4AA5-B4E6-20A4404BB64A}"/>
              </a:ext>
            </a:extLst>
          </p:cNvPr>
          <p:cNvSpPr/>
          <p:nvPr/>
        </p:nvSpPr>
        <p:spPr>
          <a:xfrm>
            <a:off x="4918788" y="5095393"/>
            <a:ext cx="1589314" cy="81176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function</a:t>
            </a:r>
            <a:endParaRPr lang="en-IN" dirty="0"/>
          </a:p>
        </p:txBody>
      </p:sp>
      <p:sp>
        <p:nvSpPr>
          <p:cNvPr id="8" name="Footer Placeholder 7">
            <a:extLst>
              <a:ext uri="{FF2B5EF4-FFF2-40B4-BE49-F238E27FC236}">
                <a16:creationId xmlns:a16="http://schemas.microsoft.com/office/drawing/2014/main" id="{4A0CA2BC-75CE-A654-20B6-24D764A7CB8F}"/>
              </a:ext>
            </a:extLst>
          </p:cNvPr>
          <p:cNvSpPr>
            <a:spLocks noGrp="1"/>
          </p:cNvSpPr>
          <p:nvPr>
            <p:ph type="ftr" sz="quarter" idx="11"/>
          </p:nvPr>
        </p:nvSpPr>
        <p:spPr/>
        <p:txBody>
          <a:bodyPr/>
          <a:lstStyle/>
          <a:p>
            <a:r>
              <a:rPr lang="en-IN"/>
              <a:t>Machine Learning</a:t>
            </a:r>
            <a:endParaRPr lang="en-IN" dirty="0"/>
          </a:p>
        </p:txBody>
      </p:sp>
      <p:sp>
        <p:nvSpPr>
          <p:cNvPr id="10" name="Date Placeholder 9">
            <a:extLst>
              <a:ext uri="{FF2B5EF4-FFF2-40B4-BE49-F238E27FC236}">
                <a16:creationId xmlns:a16="http://schemas.microsoft.com/office/drawing/2014/main" id="{8A72CC79-42E3-0416-D3DB-5E01413B21DD}"/>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2368553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13FC-1AAD-46B9-8091-373AB8A4382D}"/>
              </a:ext>
            </a:extLst>
          </p:cNvPr>
          <p:cNvSpPr>
            <a:spLocks noGrp="1"/>
          </p:cNvSpPr>
          <p:nvPr>
            <p:ph type="title"/>
          </p:nvPr>
        </p:nvSpPr>
        <p:spPr/>
        <p:txBody>
          <a:bodyPr/>
          <a:lstStyle/>
          <a:p>
            <a:r>
              <a:rPr lang="en-IN" sz="2800" b="1" spc="-5" dirty="0">
                <a:solidFill>
                  <a:srgbClr val="3333FF"/>
                </a:solidFill>
                <a:latin typeface="Carlito"/>
              </a:rPr>
              <a:t>Parameters</a:t>
            </a:r>
          </a:p>
        </p:txBody>
      </p:sp>
      <p:pic>
        <p:nvPicPr>
          <p:cNvPr id="4" name="Content Placeholder 3">
            <a:extLst>
              <a:ext uri="{FF2B5EF4-FFF2-40B4-BE49-F238E27FC236}">
                <a16:creationId xmlns:a16="http://schemas.microsoft.com/office/drawing/2014/main" id="{82D1A098-20B6-467F-935C-AF6E25C194A2}"/>
              </a:ext>
            </a:extLst>
          </p:cNvPr>
          <p:cNvPicPr>
            <a:picLocks noGrp="1" noChangeAspect="1"/>
          </p:cNvPicPr>
          <p:nvPr>
            <p:ph idx="1"/>
          </p:nvPr>
        </p:nvPicPr>
        <p:blipFill>
          <a:blip r:embed="rId2"/>
          <a:stretch>
            <a:fillRect/>
          </a:stretch>
        </p:blipFill>
        <p:spPr>
          <a:xfrm>
            <a:off x="5724773" y="873701"/>
            <a:ext cx="4438650" cy="3048000"/>
          </a:xfrm>
          <a:prstGeom prst="rect">
            <a:avLst/>
          </a:prstGeom>
        </p:spPr>
      </p:pic>
      <p:pic>
        <p:nvPicPr>
          <p:cNvPr id="5" name="Picture 4">
            <a:extLst>
              <a:ext uri="{FF2B5EF4-FFF2-40B4-BE49-F238E27FC236}">
                <a16:creationId xmlns:a16="http://schemas.microsoft.com/office/drawing/2014/main" id="{9FAD7567-4906-4C37-B237-F865BA378CB3}"/>
              </a:ext>
            </a:extLst>
          </p:cNvPr>
          <p:cNvPicPr>
            <a:picLocks noChangeAspect="1"/>
          </p:cNvPicPr>
          <p:nvPr/>
        </p:nvPicPr>
        <p:blipFill>
          <a:blip r:embed="rId3"/>
          <a:stretch>
            <a:fillRect/>
          </a:stretch>
        </p:blipFill>
        <p:spPr>
          <a:xfrm>
            <a:off x="1409700" y="2078872"/>
            <a:ext cx="2628900" cy="1743075"/>
          </a:xfrm>
          <a:prstGeom prst="rect">
            <a:avLst/>
          </a:prstGeom>
        </p:spPr>
      </p:pic>
      <p:sp>
        <p:nvSpPr>
          <p:cNvPr id="6" name="Footer Placeholder 5">
            <a:extLst>
              <a:ext uri="{FF2B5EF4-FFF2-40B4-BE49-F238E27FC236}">
                <a16:creationId xmlns:a16="http://schemas.microsoft.com/office/drawing/2014/main" id="{717F60D2-3E98-21F6-082C-CE8F20D095FD}"/>
              </a:ext>
            </a:extLst>
          </p:cNvPr>
          <p:cNvSpPr>
            <a:spLocks noGrp="1"/>
          </p:cNvSpPr>
          <p:nvPr>
            <p:ph type="ftr" sz="quarter" idx="11"/>
          </p:nvPr>
        </p:nvSpPr>
        <p:spPr/>
        <p:txBody>
          <a:bodyPr/>
          <a:lstStyle/>
          <a:p>
            <a:r>
              <a:rPr lang="en-IN"/>
              <a:t>Machine Learning</a:t>
            </a:r>
            <a:endParaRPr lang="en-IN" dirty="0"/>
          </a:p>
        </p:txBody>
      </p:sp>
      <p:sp>
        <p:nvSpPr>
          <p:cNvPr id="8" name="Date Placeholder 7">
            <a:extLst>
              <a:ext uri="{FF2B5EF4-FFF2-40B4-BE49-F238E27FC236}">
                <a16:creationId xmlns:a16="http://schemas.microsoft.com/office/drawing/2014/main" id="{930080FC-F777-F0E2-808F-785271DDFB27}"/>
              </a:ext>
            </a:extLst>
          </p:cNvPr>
          <p:cNvSpPr>
            <a:spLocks noGrp="1"/>
          </p:cNvSpPr>
          <p:nvPr>
            <p:ph type="dt" sz="half" idx="10"/>
          </p:nvPr>
        </p:nvSpPr>
        <p:spPr/>
        <p:txBody>
          <a:bodyPr/>
          <a:lstStyle/>
          <a:p>
            <a:r>
              <a:rPr lang="en-US"/>
              <a:t>Kriti Ohri</a:t>
            </a:r>
            <a:endParaRPr lang="en-IN" dirty="0"/>
          </a:p>
        </p:txBody>
      </p:sp>
      <p:sp>
        <p:nvSpPr>
          <p:cNvPr id="3" name="TextBox 2">
            <a:extLst>
              <a:ext uri="{FF2B5EF4-FFF2-40B4-BE49-F238E27FC236}">
                <a16:creationId xmlns:a16="http://schemas.microsoft.com/office/drawing/2014/main" id="{FD21CA66-D494-C13F-D915-167931591F36}"/>
              </a:ext>
            </a:extLst>
          </p:cNvPr>
          <p:cNvSpPr txBox="1"/>
          <p:nvPr/>
        </p:nvSpPr>
        <p:spPr>
          <a:xfrm>
            <a:off x="997527" y="4509655"/>
            <a:ext cx="9673937" cy="1200329"/>
          </a:xfrm>
          <a:prstGeom prst="rect">
            <a:avLst/>
          </a:prstGeom>
          <a:noFill/>
        </p:spPr>
        <p:txBody>
          <a:bodyPr wrap="square" rtlCol="0">
            <a:spAutoFit/>
          </a:bodyPr>
          <a:lstStyle/>
          <a:p>
            <a:r>
              <a:rPr lang="en-US" b="0" i="0" dirty="0">
                <a:solidFill>
                  <a:srgbClr val="202124"/>
                </a:solidFill>
                <a:effectLst/>
                <a:latin typeface="Google Sans"/>
              </a:rPr>
              <a:t>What are the parameters of a linear regression? A. Linear regression has two main parameters: </a:t>
            </a:r>
            <a:r>
              <a:rPr lang="en-US" b="0" i="0" dirty="0">
                <a:solidFill>
                  <a:srgbClr val="040C28"/>
                </a:solidFill>
                <a:effectLst/>
                <a:latin typeface="Google Sans"/>
              </a:rPr>
              <a:t>slope (weight) and intercept</a:t>
            </a:r>
            <a:r>
              <a:rPr lang="en-US" b="0" i="0" dirty="0">
                <a:solidFill>
                  <a:srgbClr val="202124"/>
                </a:solidFill>
                <a:effectLst/>
                <a:latin typeface="Google Sans"/>
              </a:rPr>
              <a:t>. The slope represents the change in the dependent variable for a unit change in the independent variable. The intercept is the value of the dependent variable when the independent variable is zero.</a:t>
            </a:r>
            <a:endParaRPr lang="en-IN" dirty="0"/>
          </a:p>
        </p:txBody>
      </p:sp>
    </p:spTree>
    <p:extLst>
      <p:ext uri="{BB962C8B-B14F-4D97-AF65-F5344CB8AC3E}">
        <p14:creationId xmlns:p14="http://schemas.microsoft.com/office/powerpoint/2010/main" val="856593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7C7F-E9DE-47B0-8D7E-11EF69E85B55}"/>
              </a:ext>
            </a:extLst>
          </p:cNvPr>
          <p:cNvSpPr>
            <a:spLocks noGrp="1"/>
          </p:cNvSpPr>
          <p:nvPr>
            <p:ph type="title"/>
          </p:nvPr>
        </p:nvSpPr>
        <p:spPr/>
        <p:txBody>
          <a:bodyPr>
            <a:normAutofit/>
          </a:bodyPr>
          <a:lstStyle/>
          <a:p>
            <a:r>
              <a:rPr lang="en-IN" sz="2800" b="1" spc="-5" dirty="0">
                <a:solidFill>
                  <a:srgbClr val="3333FF"/>
                </a:solidFill>
                <a:latin typeface="Carlito"/>
              </a:rPr>
              <a:t>Terms used in Machine Learning</a:t>
            </a:r>
          </a:p>
        </p:txBody>
      </p:sp>
      <p:sp>
        <p:nvSpPr>
          <p:cNvPr id="3" name="Content Placeholder 2">
            <a:extLst>
              <a:ext uri="{FF2B5EF4-FFF2-40B4-BE49-F238E27FC236}">
                <a16:creationId xmlns:a16="http://schemas.microsoft.com/office/drawing/2014/main" id="{5B998D00-A9E2-46A1-A804-043784555E3E}"/>
              </a:ext>
            </a:extLst>
          </p:cNvPr>
          <p:cNvSpPr>
            <a:spLocks noGrp="1"/>
          </p:cNvSpPr>
          <p:nvPr>
            <p:ph idx="1"/>
          </p:nvPr>
        </p:nvSpPr>
        <p:spPr>
          <a:xfrm>
            <a:off x="381000" y="1555038"/>
            <a:ext cx="10515600" cy="4351338"/>
          </a:xfrm>
        </p:spPr>
        <p:txBody>
          <a:bodyPr>
            <a:noAutofit/>
          </a:bodyPr>
          <a:lstStyle/>
          <a:p>
            <a:pPr algn="just">
              <a:lnSpc>
                <a:spcPct val="80000"/>
              </a:lnSpc>
            </a:pPr>
            <a:r>
              <a:rPr lang="en-US" sz="2600" b="1" dirty="0"/>
              <a:t>Algorithm: </a:t>
            </a:r>
            <a:r>
              <a:rPr lang="en-US" sz="2600" dirty="0"/>
              <a:t>A Machine Learning algorithm is a set of rules and statistical techniques used to learn patterns from data and draw significant information from it. It is the logic behind a Machine Learning model. An example of a Machine Learning algorithm is the Linear Regression algorithm.</a:t>
            </a:r>
          </a:p>
          <a:p>
            <a:pPr algn="just">
              <a:lnSpc>
                <a:spcPct val="80000"/>
              </a:lnSpc>
            </a:pPr>
            <a:endParaRPr lang="en-US" sz="2600" dirty="0"/>
          </a:p>
          <a:p>
            <a:pPr algn="just">
              <a:lnSpc>
                <a:spcPct val="80000"/>
              </a:lnSpc>
            </a:pPr>
            <a:r>
              <a:rPr lang="en-US" sz="2600" b="1" dirty="0"/>
              <a:t>Model: </a:t>
            </a:r>
            <a:r>
              <a:rPr lang="en-US" sz="2600" dirty="0"/>
              <a:t>A model is the main component of Machine Learning. A model is trained by using a Machine Learning Algorithm. An algorithm maps all the decisions that a model is supposed to take based on the given input, in order to get the correct output.</a:t>
            </a:r>
          </a:p>
          <a:p>
            <a:pPr marL="0" indent="0" algn="just">
              <a:lnSpc>
                <a:spcPct val="100000"/>
              </a:lnSpc>
              <a:buNone/>
            </a:pPr>
            <a:endParaRPr lang="en-US" dirty="0"/>
          </a:p>
        </p:txBody>
      </p:sp>
      <p:sp>
        <p:nvSpPr>
          <p:cNvPr id="5" name="Footer Placeholder 4">
            <a:extLst>
              <a:ext uri="{FF2B5EF4-FFF2-40B4-BE49-F238E27FC236}">
                <a16:creationId xmlns:a16="http://schemas.microsoft.com/office/drawing/2014/main" id="{554E8675-9D41-870E-F216-4F147D94B8C5}"/>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8E36E4DB-C8BF-9BD6-2587-160E90667C45}"/>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155257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9E99-1363-5DD8-759A-4849C43F631D}"/>
              </a:ext>
            </a:extLst>
          </p:cNvPr>
          <p:cNvSpPr>
            <a:spLocks noGrp="1"/>
          </p:cNvSpPr>
          <p:nvPr>
            <p:ph type="title"/>
          </p:nvPr>
        </p:nvSpPr>
        <p:spPr/>
        <p:txBody>
          <a:bodyPr/>
          <a:lstStyle/>
          <a:p>
            <a:r>
              <a:rPr lang="en-IN" sz="2800" b="1" spc="-5" dirty="0">
                <a:solidFill>
                  <a:srgbClr val="3333FF"/>
                </a:solidFill>
                <a:latin typeface="Carlito"/>
              </a:rPr>
              <a:t>Terms used in Machine Learning</a:t>
            </a:r>
          </a:p>
        </p:txBody>
      </p:sp>
      <p:sp>
        <p:nvSpPr>
          <p:cNvPr id="3" name="Content Placeholder 2">
            <a:extLst>
              <a:ext uri="{FF2B5EF4-FFF2-40B4-BE49-F238E27FC236}">
                <a16:creationId xmlns:a16="http://schemas.microsoft.com/office/drawing/2014/main" id="{4DF9B122-6E4B-C264-D7CF-D86EBD69B66C}"/>
              </a:ext>
            </a:extLst>
          </p:cNvPr>
          <p:cNvSpPr>
            <a:spLocks noGrp="1"/>
          </p:cNvSpPr>
          <p:nvPr>
            <p:ph idx="1"/>
          </p:nvPr>
        </p:nvSpPr>
        <p:spPr/>
        <p:txBody>
          <a:bodyPr>
            <a:normAutofit fontScale="55000" lnSpcReduction="20000"/>
          </a:bodyPr>
          <a:lstStyle/>
          <a:p>
            <a:pPr algn="just">
              <a:lnSpc>
                <a:spcPct val="120000"/>
              </a:lnSpc>
            </a:pPr>
            <a:r>
              <a:rPr lang="en-US" sz="4500" b="1" dirty="0"/>
              <a:t>Predictor Variable/independent variable: </a:t>
            </a:r>
            <a:r>
              <a:rPr lang="en-US" sz="4500" dirty="0"/>
              <a:t>It is a feature(s) of the data that can be used to predict the output.</a:t>
            </a:r>
          </a:p>
          <a:p>
            <a:pPr algn="just">
              <a:lnSpc>
                <a:spcPct val="120000"/>
              </a:lnSpc>
            </a:pPr>
            <a:r>
              <a:rPr lang="en-US" sz="4500" b="1" dirty="0"/>
              <a:t>Response Variable/dependent variable: </a:t>
            </a:r>
            <a:r>
              <a:rPr lang="en-US" sz="4500" dirty="0"/>
              <a:t>It is the feature or the output variable that needs to be predicted by using the predictor variable(s).</a:t>
            </a:r>
          </a:p>
          <a:p>
            <a:pPr algn="just">
              <a:lnSpc>
                <a:spcPct val="120000"/>
              </a:lnSpc>
            </a:pPr>
            <a:r>
              <a:rPr lang="en-US" sz="4400" b="1" dirty="0"/>
              <a:t>Training Data: </a:t>
            </a:r>
            <a:r>
              <a:rPr lang="en-US" sz="4400" dirty="0"/>
              <a:t>The Machine Learning model is built using the training data. The training data helps the model to identify key trends and patterns essential to predict the output.</a:t>
            </a:r>
          </a:p>
          <a:p>
            <a:pPr algn="just">
              <a:lnSpc>
                <a:spcPct val="120000"/>
              </a:lnSpc>
            </a:pPr>
            <a:r>
              <a:rPr lang="en-US" sz="4400" b="1" dirty="0"/>
              <a:t>Testing Data: </a:t>
            </a:r>
            <a:r>
              <a:rPr lang="en-US" sz="4400" dirty="0"/>
              <a:t>After the model is trained, it must be tested to evaluate how accurately it can predict an outcome. This is done by the testing data set.</a:t>
            </a:r>
          </a:p>
          <a:p>
            <a:endParaRPr lang="en-IN" dirty="0"/>
          </a:p>
        </p:txBody>
      </p:sp>
      <p:sp>
        <p:nvSpPr>
          <p:cNvPr id="4" name="Date Placeholder 3">
            <a:extLst>
              <a:ext uri="{FF2B5EF4-FFF2-40B4-BE49-F238E27FC236}">
                <a16:creationId xmlns:a16="http://schemas.microsoft.com/office/drawing/2014/main" id="{8D9E1380-A2FB-6622-767D-3743FB30EAE0}"/>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B72CCAB4-7FD1-3CA9-9B49-890F1F28AB01}"/>
              </a:ext>
            </a:extLst>
          </p:cNvPr>
          <p:cNvSpPr>
            <a:spLocks noGrp="1"/>
          </p:cNvSpPr>
          <p:nvPr>
            <p:ph type="ftr" sz="quarter" idx="11"/>
          </p:nvPr>
        </p:nvSpPr>
        <p:spPr/>
        <p:txBody>
          <a:bodyPr/>
          <a:lstStyle/>
          <a:p>
            <a:r>
              <a:rPr lang="en-IN"/>
              <a:t>Machine Learning</a:t>
            </a:r>
            <a:endParaRPr lang="en-IN" dirty="0"/>
          </a:p>
        </p:txBody>
      </p:sp>
    </p:spTree>
    <p:extLst>
      <p:ext uri="{BB962C8B-B14F-4D97-AF65-F5344CB8AC3E}">
        <p14:creationId xmlns:p14="http://schemas.microsoft.com/office/powerpoint/2010/main" val="424694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EB18-0266-4E13-BF02-01361AE24485}"/>
              </a:ext>
            </a:extLst>
          </p:cNvPr>
          <p:cNvSpPr>
            <a:spLocks noGrp="1"/>
          </p:cNvSpPr>
          <p:nvPr>
            <p:ph type="title"/>
          </p:nvPr>
        </p:nvSpPr>
        <p:spPr/>
        <p:txBody>
          <a:bodyPr/>
          <a:lstStyle/>
          <a:p>
            <a:r>
              <a:rPr lang="en-US" sz="2800" b="1" spc="-5" dirty="0">
                <a:solidFill>
                  <a:srgbClr val="3333FF"/>
                </a:solidFill>
                <a:latin typeface="Carlito"/>
              </a:rPr>
              <a:t>General Pipeline of a machine learning model</a:t>
            </a:r>
            <a:endParaRPr lang="en-IN" sz="2800" b="1" spc="-5" dirty="0">
              <a:solidFill>
                <a:srgbClr val="3333FF"/>
              </a:solidFill>
              <a:latin typeface="Carlito"/>
            </a:endParaRPr>
          </a:p>
        </p:txBody>
      </p:sp>
      <p:pic>
        <p:nvPicPr>
          <p:cNvPr id="6" name="Content Placeholder 5">
            <a:extLst>
              <a:ext uri="{FF2B5EF4-FFF2-40B4-BE49-F238E27FC236}">
                <a16:creationId xmlns:a16="http://schemas.microsoft.com/office/drawing/2014/main" id="{D512675E-C9C6-4C92-965D-95E805D66932}"/>
              </a:ext>
            </a:extLst>
          </p:cNvPr>
          <p:cNvPicPr>
            <a:picLocks noGrp="1" noChangeAspect="1"/>
          </p:cNvPicPr>
          <p:nvPr>
            <p:ph idx="1"/>
          </p:nvPr>
        </p:nvPicPr>
        <p:blipFill>
          <a:blip r:embed="rId2"/>
          <a:stretch>
            <a:fillRect/>
          </a:stretch>
        </p:blipFill>
        <p:spPr>
          <a:xfrm>
            <a:off x="1428750" y="1179729"/>
            <a:ext cx="9334500" cy="2733675"/>
          </a:xfrm>
        </p:spPr>
      </p:pic>
      <p:sp>
        <p:nvSpPr>
          <p:cNvPr id="4" name="Footer Placeholder 3">
            <a:extLst>
              <a:ext uri="{FF2B5EF4-FFF2-40B4-BE49-F238E27FC236}">
                <a16:creationId xmlns:a16="http://schemas.microsoft.com/office/drawing/2014/main" id="{5B1FB5FA-188A-B185-61A9-9A3BF668102E}"/>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9E793F7F-F722-6BB0-F82D-F29761B1A3A2}"/>
              </a:ext>
            </a:extLst>
          </p:cNvPr>
          <p:cNvSpPr>
            <a:spLocks noGrp="1"/>
          </p:cNvSpPr>
          <p:nvPr>
            <p:ph type="dt" sz="half" idx="10"/>
          </p:nvPr>
        </p:nvSpPr>
        <p:spPr/>
        <p:txBody>
          <a:bodyPr/>
          <a:lstStyle/>
          <a:p>
            <a:r>
              <a:rPr lang="en-US"/>
              <a:t>Kriti Ohri</a:t>
            </a:r>
            <a:endParaRPr lang="en-IN" dirty="0"/>
          </a:p>
        </p:txBody>
      </p:sp>
      <p:sp>
        <p:nvSpPr>
          <p:cNvPr id="5" name="TextBox 4">
            <a:extLst>
              <a:ext uri="{FF2B5EF4-FFF2-40B4-BE49-F238E27FC236}">
                <a16:creationId xmlns:a16="http://schemas.microsoft.com/office/drawing/2014/main" id="{569EE11C-993F-7B36-AE21-9A95F56C654E}"/>
              </a:ext>
            </a:extLst>
          </p:cNvPr>
          <p:cNvSpPr txBox="1"/>
          <p:nvPr/>
        </p:nvSpPr>
        <p:spPr>
          <a:xfrm>
            <a:off x="1766456" y="4103500"/>
            <a:ext cx="8996794" cy="923330"/>
          </a:xfrm>
          <a:prstGeom prst="rect">
            <a:avLst/>
          </a:prstGeom>
          <a:noFill/>
        </p:spPr>
        <p:txBody>
          <a:bodyPr wrap="square">
            <a:spAutoFit/>
          </a:bodyPr>
          <a:lstStyle/>
          <a:p>
            <a:pPr algn="just"/>
            <a:r>
              <a:rPr lang="en-US" dirty="0"/>
              <a:t>Machine Learning process begins by feeding the machine lots of data, by using this data the machine is trained to detect hidden insights and trends. These insights are then used to build a Machine Learning Model by using an algorithm in order to solve a problem.</a:t>
            </a:r>
            <a:endParaRPr lang="en-IN" dirty="0"/>
          </a:p>
        </p:txBody>
      </p:sp>
    </p:spTree>
    <p:extLst>
      <p:ext uri="{BB962C8B-B14F-4D97-AF65-F5344CB8AC3E}">
        <p14:creationId xmlns:p14="http://schemas.microsoft.com/office/powerpoint/2010/main" val="2478175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A142-3521-492C-9DC4-32864BAD136D}"/>
              </a:ext>
            </a:extLst>
          </p:cNvPr>
          <p:cNvSpPr>
            <a:spLocks noGrp="1"/>
          </p:cNvSpPr>
          <p:nvPr>
            <p:ph type="title"/>
          </p:nvPr>
        </p:nvSpPr>
        <p:spPr/>
        <p:txBody>
          <a:bodyPr>
            <a:normAutofit/>
          </a:bodyPr>
          <a:lstStyle/>
          <a:p>
            <a:r>
              <a:rPr lang="en-IN" sz="2800" b="1" spc="-5" dirty="0">
                <a:solidFill>
                  <a:srgbClr val="3333FF"/>
                </a:solidFill>
                <a:latin typeface="Carlito"/>
              </a:rPr>
              <a:t>Machine Learning Process</a:t>
            </a:r>
          </a:p>
        </p:txBody>
      </p:sp>
      <p:sp>
        <p:nvSpPr>
          <p:cNvPr id="3" name="Content Placeholder 2">
            <a:extLst>
              <a:ext uri="{FF2B5EF4-FFF2-40B4-BE49-F238E27FC236}">
                <a16:creationId xmlns:a16="http://schemas.microsoft.com/office/drawing/2014/main" id="{CA7F7634-CB0B-4961-AA08-F075FB75BAB5}"/>
              </a:ext>
            </a:extLst>
          </p:cNvPr>
          <p:cNvSpPr>
            <a:spLocks noGrp="1"/>
          </p:cNvSpPr>
          <p:nvPr>
            <p:ph idx="1"/>
          </p:nvPr>
        </p:nvSpPr>
        <p:spPr/>
        <p:txBody>
          <a:bodyPr/>
          <a:lstStyle/>
          <a:p>
            <a:pPr algn="just"/>
            <a:r>
              <a:rPr lang="en-US" dirty="0"/>
              <a:t>The Machine Learning process involves building a Predictive model that can be used to find a solution for a Problem Statement. To understand the Machine Learning process let’s assume that you have been given a problem that needs to be solved by using Machine Learning.</a:t>
            </a:r>
            <a:endParaRPr lang="en-IN" dirty="0"/>
          </a:p>
        </p:txBody>
      </p:sp>
      <p:sp>
        <p:nvSpPr>
          <p:cNvPr id="5" name="Footer Placeholder 4">
            <a:extLst>
              <a:ext uri="{FF2B5EF4-FFF2-40B4-BE49-F238E27FC236}">
                <a16:creationId xmlns:a16="http://schemas.microsoft.com/office/drawing/2014/main" id="{83C2D06B-9C8F-1D9E-18F6-4D1E22CE3F28}"/>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750272FE-5BEE-E1C2-973F-43EBF0BEF861}"/>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2548870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E07C-9105-4EB3-8B4E-D44682A4D2A8}"/>
              </a:ext>
            </a:extLst>
          </p:cNvPr>
          <p:cNvSpPr>
            <a:spLocks noGrp="1"/>
          </p:cNvSpPr>
          <p:nvPr>
            <p:ph type="title"/>
          </p:nvPr>
        </p:nvSpPr>
        <p:spPr/>
        <p:txBody>
          <a:bodyPr/>
          <a:lstStyle/>
          <a:p>
            <a:r>
              <a:rPr lang="en-IN" sz="2800" b="1" spc="-5" dirty="0">
                <a:solidFill>
                  <a:srgbClr val="3333FF"/>
                </a:solidFill>
                <a:latin typeface="Carlito"/>
              </a:rPr>
              <a:t>Machine Learning Process</a:t>
            </a:r>
          </a:p>
        </p:txBody>
      </p:sp>
      <p:pic>
        <p:nvPicPr>
          <p:cNvPr id="5" name="Content Placeholder 4">
            <a:extLst>
              <a:ext uri="{FF2B5EF4-FFF2-40B4-BE49-F238E27FC236}">
                <a16:creationId xmlns:a16="http://schemas.microsoft.com/office/drawing/2014/main" id="{C057A4A6-3559-43FA-AD89-FD7FD52B6961}"/>
              </a:ext>
            </a:extLst>
          </p:cNvPr>
          <p:cNvPicPr>
            <a:picLocks noGrp="1" noChangeAspect="1"/>
          </p:cNvPicPr>
          <p:nvPr>
            <p:ph idx="1"/>
          </p:nvPr>
        </p:nvPicPr>
        <p:blipFill>
          <a:blip r:embed="rId3"/>
          <a:stretch>
            <a:fillRect/>
          </a:stretch>
        </p:blipFill>
        <p:spPr>
          <a:xfrm>
            <a:off x="2652712" y="1485900"/>
            <a:ext cx="6886575" cy="3886200"/>
          </a:xfrm>
        </p:spPr>
      </p:pic>
      <p:sp>
        <p:nvSpPr>
          <p:cNvPr id="4" name="Footer Placeholder 3">
            <a:extLst>
              <a:ext uri="{FF2B5EF4-FFF2-40B4-BE49-F238E27FC236}">
                <a16:creationId xmlns:a16="http://schemas.microsoft.com/office/drawing/2014/main" id="{BA96E5B6-EEA0-B864-EB22-64F6FDE516F1}"/>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265B9A75-47FF-F0E4-460A-9FCCA1E8F1AB}"/>
              </a:ext>
            </a:extLst>
          </p:cNvPr>
          <p:cNvSpPr>
            <a:spLocks noGrp="1"/>
          </p:cNvSpPr>
          <p:nvPr>
            <p:ph type="dt" sz="half" idx="10"/>
          </p:nvPr>
        </p:nvSpPr>
        <p:spPr/>
        <p:txBody>
          <a:bodyPr/>
          <a:lstStyle/>
          <a:p>
            <a:r>
              <a:rPr lang="en-US"/>
              <a:t>Kriti Ohri</a:t>
            </a:r>
            <a:endParaRPr lang="en-IN" dirty="0"/>
          </a:p>
        </p:txBody>
      </p:sp>
      <p:sp>
        <p:nvSpPr>
          <p:cNvPr id="9" name="TextBox 8">
            <a:extLst>
              <a:ext uri="{FF2B5EF4-FFF2-40B4-BE49-F238E27FC236}">
                <a16:creationId xmlns:a16="http://schemas.microsoft.com/office/drawing/2014/main" id="{129857C5-E406-D4EF-5E25-6194E71A56EA}"/>
              </a:ext>
            </a:extLst>
          </p:cNvPr>
          <p:cNvSpPr txBox="1"/>
          <p:nvPr/>
        </p:nvSpPr>
        <p:spPr>
          <a:xfrm>
            <a:off x="787469" y="5778180"/>
            <a:ext cx="7315200" cy="276999"/>
          </a:xfrm>
          <a:prstGeom prst="rect">
            <a:avLst/>
          </a:prstGeom>
          <a:noFill/>
        </p:spPr>
        <p:txBody>
          <a:bodyPr wrap="square">
            <a:spAutoFit/>
          </a:bodyPr>
          <a:lstStyle/>
          <a:p>
            <a:r>
              <a:rPr lang="en-IN" sz="1200" dirty="0">
                <a:solidFill>
                  <a:srgbClr val="0F0F0F"/>
                </a:solidFill>
                <a:latin typeface="Roboto" panose="02000000000000000000" pitchFamily="2" charset="0"/>
              </a:rPr>
              <a:t>https://www.edureka.co/blog/introduction-to-machine-learning/</a:t>
            </a:r>
          </a:p>
        </p:txBody>
      </p:sp>
      <p:cxnSp>
        <p:nvCxnSpPr>
          <p:cNvPr id="10" name="Straight Connector 9">
            <a:extLst>
              <a:ext uri="{FF2B5EF4-FFF2-40B4-BE49-F238E27FC236}">
                <a16:creationId xmlns:a16="http://schemas.microsoft.com/office/drawing/2014/main" id="{ACA023F9-23CD-20B0-6558-BD6C7533836E}"/>
              </a:ext>
            </a:extLst>
          </p:cNvPr>
          <p:cNvCxnSpPr>
            <a:cxnSpLocks/>
          </p:cNvCxnSpPr>
          <p:nvPr/>
        </p:nvCxnSpPr>
        <p:spPr>
          <a:xfrm>
            <a:off x="838200" y="5778180"/>
            <a:ext cx="6172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4321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F691-3BA0-40FD-AD07-924AB310E3B3}"/>
              </a:ext>
            </a:extLst>
          </p:cNvPr>
          <p:cNvSpPr>
            <a:spLocks noGrp="1"/>
          </p:cNvSpPr>
          <p:nvPr>
            <p:ph type="title"/>
          </p:nvPr>
        </p:nvSpPr>
        <p:spPr>
          <a:xfrm>
            <a:off x="838200" y="365125"/>
            <a:ext cx="10515600" cy="695049"/>
          </a:xfrm>
        </p:spPr>
        <p:txBody>
          <a:bodyPr/>
          <a:lstStyle/>
          <a:p>
            <a:endParaRPr lang="en-IN" dirty="0"/>
          </a:p>
        </p:txBody>
      </p:sp>
      <p:sp>
        <p:nvSpPr>
          <p:cNvPr id="3" name="Content Placeholder 2">
            <a:extLst>
              <a:ext uri="{FF2B5EF4-FFF2-40B4-BE49-F238E27FC236}">
                <a16:creationId xmlns:a16="http://schemas.microsoft.com/office/drawing/2014/main" id="{2D14BFB0-3708-48BB-B61F-0073D7206469}"/>
              </a:ext>
            </a:extLst>
          </p:cNvPr>
          <p:cNvSpPr>
            <a:spLocks noGrp="1"/>
          </p:cNvSpPr>
          <p:nvPr>
            <p:ph idx="1"/>
          </p:nvPr>
        </p:nvSpPr>
        <p:spPr>
          <a:xfrm>
            <a:off x="838200" y="1253331"/>
            <a:ext cx="10515600" cy="4351338"/>
          </a:xfrm>
        </p:spPr>
        <p:txBody>
          <a:bodyPr>
            <a:normAutofit fontScale="32500" lnSpcReduction="20000"/>
          </a:bodyPr>
          <a:lstStyle/>
          <a:p>
            <a:pPr marL="0" indent="0" algn="just">
              <a:lnSpc>
                <a:spcPct val="110000"/>
              </a:lnSpc>
              <a:buNone/>
            </a:pPr>
            <a:r>
              <a:rPr lang="en-US" sz="8600" dirty="0"/>
              <a:t>The problem is to predict the occurrence of rain in your local area by using Machine Learning.</a:t>
            </a:r>
          </a:p>
          <a:p>
            <a:pPr marL="0" indent="0" algn="just">
              <a:lnSpc>
                <a:spcPct val="110000"/>
              </a:lnSpc>
              <a:buNone/>
            </a:pPr>
            <a:r>
              <a:rPr lang="en-US" sz="8600" dirty="0"/>
              <a:t>The below steps are followed in a Machine Learning process:</a:t>
            </a:r>
          </a:p>
          <a:p>
            <a:pPr marL="0" indent="0" algn="just">
              <a:lnSpc>
                <a:spcPct val="110000"/>
              </a:lnSpc>
              <a:buNone/>
            </a:pPr>
            <a:r>
              <a:rPr lang="en-US" sz="8600" b="1" dirty="0"/>
              <a:t>Step 1: </a:t>
            </a:r>
            <a:r>
              <a:rPr lang="en-US" sz="8600" dirty="0"/>
              <a:t>Define the objective of the Problem Statement</a:t>
            </a:r>
          </a:p>
          <a:p>
            <a:pPr marL="0" indent="0" algn="just">
              <a:lnSpc>
                <a:spcPct val="110000"/>
              </a:lnSpc>
              <a:buNone/>
            </a:pPr>
            <a:r>
              <a:rPr lang="en-US" sz="8600" dirty="0"/>
              <a:t>At this step, we must understand what exactly needs to be predicted. In our case, the objective is to predict the possibility of rain by studying weather conditions. At this stage, it is also essential to take mental notes on what kind of data can be used to solve this problem or the type of approach you must follow to get to the solution.</a:t>
            </a:r>
          </a:p>
          <a:p>
            <a:pPr marL="0" indent="0">
              <a:buNone/>
            </a:pPr>
            <a:endParaRPr lang="en-IN" dirty="0"/>
          </a:p>
        </p:txBody>
      </p:sp>
      <p:sp>
        <p:nvSpPr>
          <p:cNvPr id="5" name="Footer Placeholder 4">
            <a:extLst>
              <a:ext uri="{FF2B5EF4-FFF2-40B4-BE49-F238E27FC236}">
                <a16:creationId xmlns:a16="http://schemas.microsoft.com/office/drawing/2014/main" id="{BD9E8F20-8F53-A83B-B43B-218257117F04}"/>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F99CE272-7836-A799-1CA0-4DB58376A82B}"/>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1128751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073C-3CC3-5B64-1DCE-1A7C31AEF427}"/>
              </a:ext>
            </a:extLst>
          </p:cNvPr>
          <p:cNvSpPr>
            <a:spLocks noGrp="1"/>
          </p:cNvSpPr>
          <p:nvPr>
            <p:ph type="title"/>
          </p:nvPr>
        </p:nvSpPr>
        <p:spPr/>
        <p:txBody>
          <a:bodyPr/>
          <a:lstStyle/>
          <a:p>
            <a:r>
              <a:rPr lang="en-US" sz="2800" b="1" spc="-5" dirty="0">
                <a:solidFill>
                  <a:srgbClr val="3333FF"/>
                </a:solidFill>
                <a:latin typeface="Carlito"/>
              </a:rPr>
              <a:t>Different Motivations for Studying Machine Learning</a:t>
            </a: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EDE7D7F6-F77D-27FD-6E4E-B5C8B0954DFF}"/>
              </a:ext>
            </a:extLst>
          </p:cNvPr>
          <p:cNvSpPr>
            <a:spLocks noGrp="1"/>
          </p:cNvSpPr>
          <p:nvPr>
            <p:ph idx="1"/>
          </p:nvPr>
        </p:nvSpPr>
        <p:spPr/>
        <p:txBody>
          <a:bodyPr/>
          <a:lstStyle/>
          <a:p>
            <a:pPr marL="0" indent="0" algn="just">
              <a:buNone/>
            </a:pPr>
            <a:r>
              <a:rPr lang="en-US" dirty="0"/>
              <a:t>There are several different motivations or approaches we take when are studying ML. While the following bullet points attempt an overall categorization, there are many exceptions: </a:t>
            </a:r>
          </a:p>
          <a:p>
            <a:pPr algn="just"/>
            <a:r>
              <a:rPr lang="en-US" dirty="0"/>
              <a:t>Engineers: focusing on developing systems with high predictive performance for </a:t>
            </a:r>
            <a:r>
              <a:rPr lang="en-US" dirty="0" err="1"/>
              <a:t>realworld</a:t>
            </a:r>
            <a:r>
              <a:rPr lang="en-US" dirty="0"/>
              <a:t> problem solving</a:t>
            </a:r>
          </a:p>
          <a:p>
            <a:pPr algn="just"/>
            <a:r>
              <a:rPr lang="en-US" dirty="0"/>
              <a:t> Mathematicians, computer scientists, and statisticians: understanding properties of predictive models and modeling approaches</a:t>
            </a:r>
          </a:p>
          <a:p>
            <a:pPr algn="just"/>
            <a:r>
              <a:rPr lang="en-US" dirty="0"/>
              <a:t> Neuroscientists: understanding and modeling how a brain and intelligence works</a:t>
            </a:r>
            <a:endParaRPr lang="en-IN" dirty="0"/>
          </a:p>
        </p:txBody>
      </p:sp>
      <p:sp>
        <p:nvSpPr>
          <p:cNvPr id="4" name="Date Placeholder 3">
            <a:extLst>
              <a:ext uri="{FF2B5EF4-FFF2-40B4-BE49-F238E27FC236}">
                <a16:creationId xmlns:a16="http://schemas.microsoft.com/office/drawing/2014/main" id="{1CAF106D-C7C5-3A0D-55CC-24A880077FDF}"/>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156B633B-0789-1426-BF0C-1F87D967ABF3}"/>
              </a:ext>
            </a:extLst>
          </p:cNvPr>
          <p:cNvSpPr>
            <a:spLocks noGrp="1"/>
          </p:cNvSpPr>
          <p:nvPr>
            <p:ph type="ftr" sz="quarter" idx="11"/>
          </p:nvPr>
        </p:nvSpPr>
        <p:spPr/>
        <p:txBody>
          <a:bodyPr/>
          <a:lstStyle/>
          <a:p>
            <a:r>
              <a:rPr lang="en-IN"/>
              <a:t>Machine Learning</a:t>
            </a:r>
            <a:endParaRPr lang="en-IN" dirty="0"/>
          </a:p>
        </p:txBody>
      </p:sp>
    </p:spTree>
    <p:extLst>
      <p:ext uri="{BB962C8B-B14F-4D97-AF65-F5344CB8AC3E}">
        <p14:creationId xmlns:p14="http://schemas.microsoft.com/office/powerpoint/2010/main" val="2690207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4AC4-C524-3680-1E84-0223C63992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29FD4A-F136-F3CC-4B6C-4DCA89961795}"/>
              </a:ext>
            </a:extLst>
          </p:cNvPr>
          <p:cNvSpPr>
            <a:spLocks noGrp="1"/>
          </p:cNvSpPr>
          <p:nvPr>
            <p:ph idx="1"/>
          </p:nvPr>
        </p:nvSpPr>
        <p:spPr/>
        <p:txBody>
          <a:bodyPr>
            <a:normAutofit fontScale="92500" lnSpcReduction="10000"/>
          </a:bodyPr>
          <a:lstStyle/>
          <a:p>
            <a:pPr marL="0" indent="0" algn="just">
              <a:lnSpc>
                <a:spcPct val="110000"/>
              </a:lnSpc>
              <a:buNone/>
            </a:pPr>
            <a:r>
              <a:rPr lang="en-US" sz="2800" b="1" dirty="0"/>
              <a:t>Step 2: Data Gathering</a:t>
            </a:r>
          </a:p>
          <a:p>
            <a:pPr marL="0" indent="0" algn="just">
              <a:lnSpc>
                <a:spcPct val="110000"/>
              </a:lnSpc>
              <a:buNone/>
            </a:pPr>
            <a:r>
              <a:rPr lang="en-US" sz="2800" dirty="0"/>
              <a:t>At this stage, you must be asking questions such as,</a:t>
            </a:r>
          </a:p>
          <a:p>
            <a:pPr marL="0" indent="0" algn="just">
              <a:lnSpc>
                <a:spcPct val="110000"/>
              </a:lnSpc>
              <a:buNone/>
            </a:pPr>
            <a:r>
              <a:rPr lang="en-US" sz="2800" dirty="0"/>
              <a:t>What kind of data is needed to solve this problem?</a:t>
            </a:r>
          </a:p>
          <a:p>
            <a:pPr marL="0" indent="0" algn="just">
              <a:lnSpc>
                <a:spcPct val="110000"/>
              </a:lnSpc>
              <a:buNone/>
            </a:pPr>
            <a:r>
              <a:rPr lang="en-US" sz="2800" dirty="0"/>
              <a:t>Is the data available?</a:t>
            </a:r>
          </a:p>
          <a:p>
            <a:pPr marL="0" indent="0" algn="just">
              <a:lnSpc>
                <a:spcPct val="110000"/>
              </a:lnSpc>
              <a:buNone/>
            </a:pPr>
            <a:r>
              <a:rPr lang="en-US" sz="2800" dirty="0"/>
              <a:t>How can I get the data?</a:t>
            </a:r>
          </a:p>
          <a:p>
            <a:pPr marL="0" indent="0" algn="just">
              <a:lnSpc>
                <a:spcPct val="110000"/>
              </a:lnSpc>
              <a:buNone/>
            </a:pPr>
            <a:r>
              <a:rPr lang="en-US" sz="2800" dirty="0"/>
              <a:t>Coming back to the problem at hand, the data needed for weather forecasting includes measures such as humidity level, temperature, pressure, locality, whether or not you live in a hill station, etc. Such data must be collected and stored for analysis.</a:t>
            </a:r>
          </a:p>
          <a:p>
            <a:endParaRPr lang="en-IN" dirty="0"/>
          </a:p>
        </p:txBody>
      </p:sp>
      <p:sp>
        <p:nvSpPr>
          <p:cNvPr id="4" name="Date Placeholder 3">
            <a:extLst>
              <a:ext uri="{FF2B5EF4-FFF2-40B4-BE49-F238E27FC236}">
                <a16:creationId xmlns:a16="http://schemas.microsoft.com/office/drawing/2014/main" id="{505A9C82-7C73-9987-D138-48F48A7E1FE5}"/>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C12AA536-D946-F246-3841-F83E3A662481}"/>
              </a:ext>
            </a:extLst>
          </p:cNvPr>
          <p:cNvSpPr>
            <a:spLocks noGrp="1"/>
          </p:cNvSpPr>
          <p:nvPr>
            <p:ph type="ftr" sz="quarter" idx="11"/>
          </p:nvPr>
        </p:nvSpPr>
        <p:spPr/>
        <p:txBody>
          <a:bodyPr/>
          <a:lstStyle/>
          <a:p>
            <a:r>
              <a:rPr lang="en-IN"/>
              <a:t>Machine Learning</a:t>
            </a:r>
            <a:endParaRPr lang="en-IN" dirty="0"/>
          </a:p>
        </p:txBody>
      </p:sp>
    </p:spTree>
    <p:extLst>
      <p:ext uri="{BB962C8B-B14F-4D97-AF65-F5344CB8AC3E}">
        <p14:creationId xmlns:p14="http://schemas.microsoft.com/office/powerpoint/2010/main" val="1951150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E860-89BB-4DC6-B7F9-308FF5983FF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0E513AF-2DDC-44F5-89BB-E8E46E9C43E9}"/>
              </a:ext>
            </a:extLst>
          </p:cNvPr>
          <p:cNvSpPr>
            <a:spLocks noGrp="1"/>
          </p:cNvSpPr>
          <p:nvPr>
            <p:ph idx="1"/>
          </p:nvPr>
        </p:nvSpPr>
        <p:spPr>
          <a:xfrm>
            <a:off x="957470" y="1027906"/>
            <a:ext cx="10515600" cy="4351338"/>
          </a:xfrm>
        </p:spPr>
        <p:txBody>
          <a:bodyPr>
            <a:normAutofit fontScale="25000" lnSpcReduction="20000"/>
          </a:bodyPr>
          <a:lstStyle/>
          <a:p>
            <a:pPr marL="0" indent="0" algn="l">
              <a:buNone/>
            </a:pPr>
            <a:r>
              <a:rPr lang="en-US" sz="10400" b="1" dirty="0"/>
              <a:t>Step 3: Data Preparation</a:t>
            </a:r>
          </a:p>
          <a:p>
            <a:pPr marL="0" indent="0" algn="just">
              <a:buNone/>
            </a:pPr>
            <a:r>
              <a:rPr lang="en-US" sz="10400" dirty="0"/>
              <a:t>The data you collected is almost never in the right format. You will encounter a lot of inconsistencies in the data set such as missing values, redundant variables, duplicate values, etc. Removing such inconsistencies is very essential because they might lead to wrongful computations and predictions. Therefore, at this stage, you scan the data set for any inconsistencies and you fix them then and there.</a:t>
            </a:r>
          </a:p>
          <a:p>
            <a:pPr marL="0" indent="0">
              <a:buNone/>
            </a:pPr>
            <a:r>
              <a:rPr lang="en-US" sz="10400" b="1" dirty="0"/>
              <a:t>Step 4: Exploratory Data Analysis</a:t>
            </a:r>
          </a:p>
          <a:p>
            <a:pPr marL="0" indent="0" algn="just">
              <a:buNone/>
            </a:pPr>
            <a:r>
              <a:rPr lang="en-US" sz="10400" dirty="0"/>
              <a:t>Grab your detective glasses because this stage is all about diving deep into data and finding all the hidden data mysteries. EDA or Exploratory Data Analysis is the brainstorming stage of Machine Learning. Data Exploration involves understanding the patterns and trends in the data. At this stage, all the useful insights are drawn and correlations between the variables are understood.</a:t>
            </a:r>
          </a:p>
          <a:p>
            <a:pPr marL="0" indent="0" algn="just">
              <a:buNone/>
            </a:pPr>
            <a:r>
              <a:rPr lang="en-US" sz="10400" dirty="0"/>
              <a:t>For example, in the case of predicting rainfall, we know that there is a strong possibility of rain if the temperature has fallen low. Such correlations must be understood and mapped at this stage.</a:t>
            </a:r>
          </a:p>
        </p:txBody>
      </p:sp>
      <p:sp>
        <p:nvSpPr>
          <p:cNvPr id="5" name="Footer Placeholder 4">
            <a:extLst>
              <a:ext uri="{FF2B5EF4-FFF2-40B4-BE49-F238E27FC236}">
                <a16:creationId xmlns:a16="http://schemas.microsoft.com/office/drawing/2014/main" id="{7568A8E1-B141-915C-0AAE-564764BAFA50}"/>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91B25ED2-FF6D-2045-4F31-9C3E268A1FEE}"/>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1801797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EB50-258A-4058-A1D5-35A8BD3042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877E0B-CC7D-433B-B23C-E788FD10B620}"/>
              </a:ext>
            </a:extLst>
          </p:cNvPr>
          <p:cNvSpPr>
            <a:spLocks noGrp="1"/>
          </p:cNvSpPr>
          <p:nvPr>
            <p:ph idx="1"/>
          </p:nvPr>
        </p:nvSpPr>
        <p:spPr>
          <a:xfrm>
            <a:off x="838200" y="1890939"/>
            <a:ext cx="10515600" cy="4351338"/>
          </a:xfrm>
        </p:spPr>
        <p:txBody>
          <a:bodyPr>
            <a:normAutofit fontScale="70000" lnSpcReduction="20000"/>
          </a:bodyPr>
          <a:lstStyle/>
          <a:p>
            <a:pPr marL="0" indent="0" algn="just">
              <a:buNone/>
            </a:pPr>
            <a:r>
              <a:rPr lang="en-US" sz="4200" b="1" dirty="0"/>
              <a:t>Step 5: Building a Machine Learning Model</a:t>
            </a:r>
          </a:p>
          <a:p>
            <a:pPr marL="0" indent="0" algn="just">
              <a:buNone/>
            </a:pPr>
            <a:r>
              <a:rPr lang="en-US" sz="4000" dirty="0"/>
              <a:t>All the insights and patterns derived during Data Exploration are used to build the Machine Learning Model. This stage always begins by splitting the data set into two parts, training data, and testing data. The training data will be used to build and analyze the model. The logic of the model is based on the Machine Learning Algorithm that is being implemented.</a:t>
            </a:r>
          </a:p>
          <a:p>
            <a:pPr marL="0" indent="0" algn="just">
              <a:buNone/>
            </a:pPr>
            <a:r>
              <a:rPr lang="en-US" sz="4000" dirty="0"/>
              <a:t>In the case of predicting rainfall, since the output will be in the form of True (if it will rain tomorrow) or False (no rain tomorrow), we can use a </a:t>
            </a:r>
            <a:r>
              <a:rPr lang="en-US" sz="4000" dirty="0">
                <a:hlinkClick r:id="rId2">
                  <a:extLst>
                    <a:ext uri="{A12FA001-AC4F-418D-AE19-62706E023703}">
                      <ahyp:hlinkClr xmlns:ahyp="http://schemas.microsoft.com/office/drawing/2018/hyperlinkcolor" val="tx"/>
                    </a:ext>
                  </a:extLst>
                </a:hlinkClick>
              </a:rPr>
              <a:t>Classification Algorithm</a:t>
            </a:r>
            <a:r>
              <a:rPr lang="en-US" sz="4000" dirty="0"/>
              <a:t> such as </a:t>
            </a:r>
            <a:r>
              <a:rPr lang="en-US" sz="4000" dirty="0">
                <a:hlinkClick r:id="rId3">
                  <a:extLst>
                    <a:ext uri="{A12FA001-AC4F-418D-AE19-62706E023703}">
                      <ahyp:hlinkClr xmlns:ahyp="http://schemas.microsoft.com/office/drawing/2018/hyperlinkcolor" val="tx"/>
                    </a:ext>
                  </a:extLst>
                </a:hlinkClick>
              </a:rPr>
              <a:t>Logistic Regression.</a:t>
            </a:r>
            <a:endParaRPr lang="en-US" sz="4000" dirty="0"/>
          </a:p>
          <a:p>
            <a:pPr marL="0" indent="0" algn="just">
              <a:buNone/>
            </a:pPr>
            <a:r>
              <a:rPr lang="en-US" sz="4000" dirty="0"/>
              <a:t>Choosing the right algorithm depends on the type of problem you’re trying to solve, the data set and the level of complexity of the problem. </a:t>
            </a:r>
            <a:endParaRPr lang="en-IN" sz="4000" dirty="0"/>
          </a:p>
          <a:p>
            <a:pPr marL="0" indent="0">
              <a:buNone/>
            </a:pPr>
            <a:endParaRPr lang="en-IN" dirty="0"/>
          </a:p>
        </p:txBody>
      </p:sp>
      <p:sp>
        <p:nvSpPr>
          <p:cNvPr id="5" name="Footer Placeholder 4">
            <a:extLst>
              <a:ext uri="{FF2B5EF4-FFF2-40B4-BE49-F238E27FC236}">
                <a16:creationId xmlns:a16="http://schemas.microsoft.com/office/drawing/2014/main" id="{3FDF8CB8-2D1B-0457-FF2F-21772A2F0C59}"/>
              </a:ext>
            </a:extLst>
          </p:cNvPr>
          <p:cNvSpPr>
            <a:spLocks noGrp="1"/>
          </p:cNvSpPr>
          <p:nvPr>
            <p:ph type="ftr" sz="quarter" idx="11"/>
          </p:nvPr>
        </p:nvSpPr>
        <p:spPr/>
        <p:txBody>
          <a:bodyPr/>
          <a:lstStyle/>
          <a:p>
            <a:r>
              <a:rPr lang="en-IN" dirty="0"/>
              <a:t>Machine Learning</a:t>
            </a:r>
          </a:p>
        </p:txBody>
      </p:sp>
      <p:sp>
        <p:nvSpPr>
          <p:cNvPr id="7" name="Date Placeholder 6">
            <a:extLst>
              <a:ext uri="{FF2B5EF4-FFF2-40B4-BE49-F238E27FC236}">
                <a16:creationId xmlns:a16="http://schemas.microsoft.com/office/drawing/2014/main" id="{E46D0FDD-2536-A610-563C-1A311D850395}"/>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1441707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C144-9890-D164-8AE8-0E806F3724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1BCE58-0EFA-A997-2366-BB6CCB72FA9C}"/>
              </a:ext>
            </a:extLst>
          </p:cNvPr>
          <p:cNvSpPr>
            <a:spLocks noGrp="1"/>
          </p:cNvSpPr>
          <p:nvPr>
            <p:ph idx="1"/>
          </p:nvPr>
        </p:nvSpPr>
        <p:spPr/>
        <p:txBody>
          <a:bodyPr>
            <a:normAutofit fontScale="70000" lnSpcReduction="20000"/>
          </a:bodyPr>
          <a:lstStyle/>
          <a:p>
            <a:pPr marL="0" indent="0">
              <a:buNone/>
            </a:pPr>
            <a:endParaRPr lang="en-US" sz="2800" b="1" dirty="0">
              <a:solidFill>
                <a:srgbClr val="4A4A4A"/>
              </a:solidFill>
              <a:latin typeface="Open Sans"/>
            </a:endParaRPr>
          </a:p>
          <a:p>
            <a:pPr marL="0" indent="0">
              <a:buNone/>
            </a:pPr>
            <a:r>
              <a:rPr lang="en-US" sz="2800" b="1" dirty="0">
                <a:solidFill>
                  <a:srgbClr val="4A4A4A"/>
                </a:solidFill>
                <a:latin typeface="Open Sans"/>
              </a:rPr>
              <a:t>Step 6: Model Evaluation &amp; Optimization</a:t>
            </a:r>
          </a:p>
          <a:p>
            <a:pPr marL="0" indent="0" algn="just">
              <a:buNone/>
            </a:pPr>
            <a:r>
              <a:rPr lang="en-US" sz="3600" dirty="0"/>
              <a:t>After building a model by using the training data set, it is finally time to put the model to a test. The testing data set is used to check the efficiency of the model and how accurately it can predict the outcome. Once the accuracy is calculated, any further improvements in the model can be implemented at this stage. Methods like parameter tuning and cross-validation can be used to improve the performance of the model.</a:t>
            </a:r>
          </a:p>
          <a:p>
            <a:pPr marL="0" indent="0">
              <a:buNone/>
            </a:pPr>
            <a:r>
              <a:rPr lang="en-US" sz="2800" b="1" dirty="0">
                <a:solidFill>
                  <a:srgbClr val="4A4A4A"/>
                </a:solidFill>
                <a:latin typeface="Open Sans"/>
              </a:rPr>
              <a:t>Step 7: Predictions</a:t>
            </a:r>
          </a:p>
          <a:p>
            <a:pPr marL="0" indent="0" algn="just">
              <a:buNone/>
            </a:pPr>
            <a:r>
              <a:rPr lang="en-US" sz="3600" dirty="0"/>
              <a:t>Once the model is evaluated and improved, it is finally used to make predictions. The final output can be a Categorical variable (</a:t>
            </a:r>
            <a:r>
              <a:rPr lang="en-US" sz="3600" dirty="0" err="1"/>
              <a:t>eg.</a:t>
            </a:r>
            <a:r>
              <a:rPr lang="en-US" sz="3600" dirty="0"/>
              <a:t> True or False) or it can be a Continuous Quantity (</a:t>
            </a:r>
            <a:r>
              <a:rPr lang="en-US" sz="3600" dirty="0" err="1"/>
              <a:t>eg.</a:t>
            </a:r>
            <a:r>
              <a:rPr lang="en-US" sz="3600" dirty="0"/>
              <a:t> the predicted value of a stock).</a:t>
            </a:r>
          </a:p>
          <a:p>
            <a:pPr marL="0" indent="0" algn="just">
              <a:buNone/>
            </a:pPr>
            <a:r>
              <a:rPr lang="en-US" sz="3600" dirty="0"/>
              <a:t>In our case, for predicting the occurrence of rainfall, the output will be a categorical variable.</a:t>
            </a:r>
          </a:p>
          <a:p>
            <a:endParaRPr lang="en-IN" dirty="0"/>
          </a:p>
        </p:txBody>
      </p:sp>
      <p:sp>
        <p:nvSpPr>
          <p:cNvPr id="4" name="Date Placeholder 3">
            <a:extLst>
              <a:ext uri="{FF2B5EF4-FFF2-40B4-BE49-F238E27FC236}">
                <a16:creationId xmlns:a16="http://schemas.microsoft.com/office/drawing/2014/main" id="{B6106B8F-BB87-1DB5-DCC4-38617EB428DF}"/>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2A3AED65-144E-196C-DC68-1D0459DCC7C0}"/>
              </a:ext>
            </a:extLst>
          </p:cNvPr>
          <p:cNvSpPr>
            <a:spLocks noGrp="1"/>
          </p:cNvSpPr>
          <p:nvPr>
            <p:ph type="ftr" sz="quarter" idx="11"/>
          </p:nvPr>
        </p:nvSpPr>
        <p:spPr/>
        <p:txBody>
          <a:bodyPr/>
          <a:lstStyle/>
          <a:p>
            <a:r>
              <a:rPr lang="en-IN"/>
              <a:t>Machine Learning</a:t>
            </a:r>
            <a:endParaRPr lang="en-IN" dirty="0"/>
          </a:p>
        </p:txBody>
      </p:sp>
    </p:spTree>
    <p:extLst>
      <p:ext uri="{BB962C8B-B14F-4D97-AF65-F5344CB8AC3E}">
        <p14:creationId xmlns:p14="http://schemas.microsoft.com/office/powerpoint/2010/main" val="1008639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6923-B659-4F79-8F72-DCBBF1F1F1F5}"/>
              </a:ext>
            </a:extLst>
          </p:cNvPr>
          <p:cNvSpPr>
            <a:spLocks noGrp="1"/>
          </p:cNvSpPr>
          <p:nvPr>
            <p:ph type="title"/>
          </p:nvPr>
        </p:nvSpPr>
        <p:spPr/>
        <p:txBody>
          <a:bodyPr/>
          <a:lstStyle/>
          <a:p>
            <a:r>
              <a:rPr lang="en-US" sz="2800" b="1" spc="-5" dirty="0">
                <a:solidFill>
                  <a:srgbClr val="3333FF"/>
                </a:solidFill>
                <a:latin typeface="Carlito"/>
              </a:rPr>
              <a:t>Machine Learning applications</a:t>
            </a: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9AFDDBBA-22B2-4D82-B17F-2571434D2D2A}"/>
              </a:ext>
            </a:extLst>
          </p:cNvPr>
          <p:cNvSpPr>
            <a:spLocks noGrp="1"/>
          </p:cNvSpPr>
          <p:nvPr>
            <p:ph idx="1"/>
          </p:nvPr>
        </p:nvSpPr>
        <p:spPr/>
        <p:txBody>
          <a:bodyPr>
            <a:normAutofit fontScale="92500" lnSpcReduction="20000"/>
          </a:bodyPr>
          <a:lstStyle/>
          <a:p>
            <a:pPr marL="0" indent="0">
              <a:buNone/>
            </a:pPr>
            <a:r>
              <a:rPr lang="en-US" dirty="0"/>
              <a:t>Broadly ML is being used in the following fields:</a:t>
            </a:r>
          </a:p>
          <a:p>
            <a:r>
              <a:rPr lang="en-US" dirty="0"/>
              <a:t>Medical </a:t>
            </a:r>
          </a:p>
          <a:p>
            <a:r>
              <a:rPr lang="en-US" dirty="0"/>
              <a:t>Robotics</a:t>
            </a:r>
          </a:p>
          <a:p>
            <a:r>
              <a:rPr lang="en-US" dirty="0"/>
              <a:t>Computer Vision</a:t>
            </a:r>
          </a:p>
          <a:p>
            <a:r>
              <a:rPr lang="en-US" dirty="0"/>
              <a:t>Natural Language processing</a:t>
            </a:r>
          </a:p>
          <a:p>
            <a:r>
              <a:rPr lang="en-IN" dirty="0"/>
              <a:t>Business intelligence</a:t>
            </a:r>
          </a:p>
          <a:p>
            <a:r>
              <a:rPr lang="en-IN" dirty="0"/>
              <a:t>Fraud detection</a:t>
            </a:r>
          </a:p>
          <a:p>
            <a:r>
              <a:rPr lang="en-IN" dirty="0"/>
              <a:t>Finance and Banking</a:t>
            </a:r>
          </a:p>
          <a:p>
            <a:r>
              <a:rPr lang="en-IN" dirty="0"/>
              <a:t>Agriculture</a:t>
            </a:r>
          </a:p>
          <a:p>
            <a:r>
              <a:rPr lang="en-IN" dirty="0"/>
              <a:t>Cyber security etc.</a:t>
            </a:r>
          </a:p>
          <a:p>
            <a:endParaRPr lang="en-US" b="1" dirty="0"/>
          </a:p>
          <a:p>
            <a:endParaRPr lang="en-IN" dirty="0"/>
          </a:p>
        </p:txBody>
      </p:sp>
      <p:sp>
        <p:nvSpPr>
          <p:cNvPr id="5" name="Footer Placeholder 4">
            <a:extLst>
              <a:ext uri="{FF2B5EF4-FFF2-40B4-BE49-F238E27FC236}">
                <a16:creationId xmlns:a16="http://schemas.microsoft.com/office/drawing/2014/main" id="{3D9CCC09-9F24-A534-D565-532CD32B87B6}"/>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1E78944F-3B92-778F-4904-6660443CF60D}"/>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3038431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6923-B659-4F79-8F72-DCBBF1F1F1F5}"/>
              </a:ext>
            </a:extLst>
          </p:cNvPr>
          <p:cNvSpPr>
            <a:spLocks noGrp="1"/>
          </p:cNvSpPr>
          <p:nvPr>
            <p:ph type="title"/>
          </p:nvPr>
        </p:nvSpPr>
        <p:spPr/>
        <p:txBody>
          <a:bodyPr/>
          <a:lstStyle/>
          <a:p>
            <a:r>
              <a:rPr lang="en-US" sz="2800" b="1" spc="-5" dirty="0">
                <a:solidFill>
                  <a:srgbClr val="3333FF"/>
                </a:solidFill>
                <a:latin typeface="Carlito"/>
              </a:rPr>
              <a:t>Machine Learning applications</a:t>
            </a: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9AFDDBBA-22B2-4D82-B17F-2571434D2D2A}"/>
              </a:ext>
            </a:extLst>
          </p:cNvPr>
          <p:cNvSpPr>
            <a:spLocks noGrp="1"/>
          </p:cNvSpPr>
          <p:nvPr>
            <p:ph idx="1"/>
          </p:nvPr>
        </p:nvSpPr>
        <p:spPr/>
        <p:txBody>
          <a:bodyPr>
            <a:normAutofit lnSpcReduction="10000"/>
          </a:bodyPr>
          <a:lstStyle/>
          <a:p>
            <a:pPr algn="just"/>
            <a:r>
              <a:rPr lang="en-US" b="1" dirty="0"/>
              <a:t>Medical domain- </a:t>
            </a:r>
            <a:r>
              <a:rPr lang="en-US" dirty="0"/>
              <a:t>in medicine you can use machine learning to diagnose a disease where the inputs as the symptoms, lab measurements, test results, DNA tests, etcetera. Output could be one of a set of possible diseases or none of them. For doing this, one can determine historical medical records and learn which future patients will respond best to which treatments.</a:t>
            </a:r>
          </a:p>
          <a:p>
            <a:pPr algn="just"/>
            <a:r>
              <a:rPr lang="en-US" b="1" dirty="0"/>
              <a:t>Computer vison</a:t>
            </a:r>
            <a:r>
              <a:rPr lang="en-US" dirty="0"/>
              <a:t>-Another domain is computer vision where given an image; you want to find out what objects appear in an image and where the objects appear in an image.</a:t>
            </a:r>
          </a:p>
          <a:p>
            <a:pPr algn="just"/>
            <a:r>
              <a:rPr lang="en-US" b="1" dirty="0"/>
              <a:t>Robot control</a:t>
            </a:r>
            <a:r>
              <a:rPr lang="en-US" dirty="0"/>
              <a:t>-one can use machine learning to design autonomous mobile robots that learn to navigate from their own experience.</a:t>
            </a:r>
            <a:endParaRPr lang="en-IN" dirty="0"/>
          </a:p>
        </p:txBody>
      </p:sp>
      <p:sp>
        <p:nvSpPr>
          <p:cNvPr id="5" name="Footer Placeholder 4">
            <a:extLst>
              <a:ext uri="{FF2B5EF4-FFF2-40B4-BE49-F238E27FC236}">
                <a16:creationId xmlns:a16="http://schemas.microsoft.com/office/drawing/2014/main" id="{3CABA0B3-9108-077B-45F9-4576BA35DA1F}"/>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C552A901-471D-2E73-0B30-AB3583856F27}"/>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164633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041F-F12D-40A4-B075-A4647C5FAC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6BAC666-46B5-4499-BB95-6CD2AEBF5DB3}"/>
              </a:ext>
            </a:extLst>
          </p:cNvPr>
          <p:cNvSpPr>
            <a:spLocks noGrp="1"/>
          </p:cNvSpPr>
          <p:nvPr>
            <p:ph idx="1"/>
          </p:nvPr>
        </p:nvSpPr>
        <p:spPr/>
        <p:txBody>
          <a:bodyPr>
            <a:normAutofit fontScale="92500" lnSpcReduction="10000"/>
          </a:bodyPr>
          <a:lstStyle/>
          <a:p>
            <a:r>
              <a:rPr lang="en-US" b="1" dirty="0"/>
              <a:t>Natural Language processing domain</a:t>
            </a:r>
            <a:r>
              <a:rPr lang="en-US" dirty="0"/>
              <a:t>-natural language processing, one can detect where entities are mentioned in natural language and detect what facts are expressed in natural language. One can look at a product or movie review and find out if it is positive, negative or neutral, that is, the sentiment on the review. Other applications in NLP include speech recognition, machine translation etcetera. In the financial domain, one can try to predict if a stock will rise or fall; one can predict if a user will click on an advertisement or not.</a:t>
            </a:r>
          </a:p>
          <a:p>
            <a:r>
              <a:rPr lang="en-IN" b="1" dirty="0"/>
              <a:t>Business intelligence- </a:t>
            </a:r>
            <a:r>
              <a:rPr lang="en-IN" dirty="0"/>
              <a:t>Y</a:t>
            </a:r>
            <a:r>
              <a:rPr lang="en-US" dirty="0" err="1"/>
              <a:t>ou</a:t>
            </a:r>
            <a:r>
              <a:rPr lang="en-US" dirty="0"/>
              <a:t> want to robustly forecast product sales quantities taking seasonality and trend into account. Identify cross selling promotional opportunities, identify price sensitivity of a consumer product, and optimize product location at a super market shelf and so on. </a:t>
            </a:r>
            <a:endParaRPr lang="en-IN" dirty="0"/>
          </a:p>
        </p:txBody>
      </p:sp>
      <p:sp>
        <p:nvSpPr>
          <p:cNvPr id="5" name="Footer Placeholder 4">
            <a:extLst>
              <a:ext uri="{FF2B5EF4-FFF2-40B4-BE49-F238E27FC236}">
                <a16:creationId xmlns:a16="http://schemas.microsoft.com/office/drawing/2014/main" id="{51815FEE-3971-6907-3126-C499F185485D}"/>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6E1CF1DA-CE64-DA1D-0D05-8992F91FDD62}"/>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1968995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6058-DCA9-449C-B494-D2F3EB70B829}"/>
              </a:ext>
            </a:extLst>
          </p:cNvPr>
          <p:cNvSpPr>
            <a:spLocks noGrp="1"/>
          </p:cNvSpPr>
          <p:nvPr>
            <p:ph type="title"/>
          </p:nvPr>
        </p:nvSpPr>
        <p:spPr/>
        <p:txBody>
          <a:bodyPr>
            <a:normAutofit/>
          </a:bodyPr>
          <a:lstStyle/>
          <a:p>
            <a:r>
              <a:rPr lang="en-IN" sz="2800" b="1" spc="-5" dirty="0">
                <a:solidFill>
                  <a:srgbClr val="3333FF"/>
                </a:solidFill>
                <a:latin typeface="Carlito"/>
              </a:rPr>
              <a:t>Machine Learning Applications:</a:t>
            </a:r>
          </a:p>
        </p:txBody>
      </p:sp>
      <p:sp>
        <p:nvSpPr>
          <p:cNvPr id="3" name="Content Placeholder 2">
            <a:extLst>
              <a:ext uri="{FF2B5EF4-FFF2-40B4-BE49-F238E27FC236}">
                <a16:creationId xmlns:a16="http://schemas.microsoft.com/office/drawing/2014/main" id="{0231FF12-94CB-4EA3-964C-7C77F91BA2E3}"/>
              </a:ext>
            </a:extLst>
          </p:cNvPr>
          <p:cNvSpPr>
            <a:spLocks noGrp="1"/>
          </p:cNvSpPr>
          <p:nvPr>
            <p:ph idx="1"/>
          </p:nvPr>
        </p:nvSpPr>
        <p:spPr/>
        <p:txBody>
          <a:bodyPr>
            <a:normAutofit fontScale="85000" lnSpcReduction="20000"/>
          </a:bodyPr>
          <a:lstStyle/>
          <a:p>
            <a:pPr algn="just"/>
            <a:r>
              <a:rPr lang="en-US" b="1" dirty="0"/>
              <a:t>Netflix’s Recommendation Engine</a:t>
            </a:r>
            <a:r>
              <a:rPr lang="en-US" dirty="0"/>
              <a:t>: The core of Netflix is its infamous recommendation engine. Over 75% of what you watch is recommended by Netflix and these recommendations are made by implementing Machine Learning.</a:t>
            </a:r>
          </a:p>
          <a:p>
            <a:pPr algn="just"/>
            <a:r>
              <a:rPr lang="en-US" b="1" dirty="0"/>
              <a:t>Facebook’s Auto-tagging feature</a:t>
            </a:r>
            <a:r>
              <a:rPr lang="en-US" dirty="0"/>
              <a:t>: The logic behind Facebook’s DeepMind face verification system is Machine Learning and Neural Networks. DeepMind studies the facial features in an image to tag your friends and family.</a:t>
            </a:r>
          </a:p>
          <a:p>
            <a:pPr algn="just"/>
            <a:r>
              <a:rPr lang="en-US" b="1" dirty="0"/>
              <a:t>Amazon’s Alexa</a:t>
            </a:r>
            <a:r>
              <a:rPr lang="en-US" dirty="0"/>
              <a:t>: The infamous Alexa, which is based on Natural Language Processing and Machine Learning is an advanced level Virtual Assistant that does more than just play songs on your playlist. It can book you an Uber, connect with the other IoT devices at home, track your health, etc.</a:t>
            </a:r>
          </a:p>
          <a:p>
            <a:pPr algn="just"/>
            <a:r>
              <a:rPr lang="en-US" b="1" dirty="0"/>
              <a:t>Google’s Spam Filter: </a:t>
            </a:r>
            <a:r>
              <a:rPr lang="en-US" dirty="0"/>
              <a:t>Gmail makes use of Machine Learning to filter out spam messages. It uses Machine Learning algorithms and Natural Language Processing to analyze emails in real-time and classify them as either spam or non-spam.</a:t>
            </a:r>
            <a:endParaRPr lang="en-IN" dirty="0"/>
          </a:p>
        </p:txBody>
      </p:sp>
      <p:sp>
        <p:nvSpPr>
          <p:cNvPr id="5" name="Footer Placeholder 4">
            <a:extLst>
              <a:ext uri="{FF2B5EF4-FFF2-40B4-BE49-F238E27FC236}">
                <a16:creationId xmlns:a16="http://schemas.microsoft.com/office/drawing/2014/main" id="{EADDB2A8-F527-BAC7-1EB5-E181030F18A2}"/>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8229A2A5-E61C-1E91-5363-BCA00F3FFBA3}"/>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857578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29BF3-0BEC-4BF8-856B-00BB73C62A80}"/>
              </a:ext>
            </a:extLst>
          </p:cNvPr>
          <p:cNvSpPr>
            <a:spLocks noGrp="1"/>
          </p:cNvSpPr>
          <p:nvPr>
            <p:ph type="title"/>
          </p:nvPr>
        </p:nvSpPr>
        <p:spPr/>
        <p:txBody>
          <a:bodyPr>
            <a:normAutofit/>
          </a:bodyPr>
          <a:lstStyle/>
          <a:p>
            <a:r>
              <a:rPr lang="en-IN" sz="2800" b="1" spc="-5" dirty="0">
                <a:solidFill>
                  <a:srgbClr val="3333FF"/>
                </a:solidFill>
                <a:latin typeface="Carlito"/>
              </a:rPr>
              <a:t>Applications of Machine Learning</a:t>
            </a:r>
            <a:br>
              <a:rPr lang="en-IN" sz="2800" b="1" spc="-5" dirty="0">
                <a:solidFill>
                  <a:srgbClr val="3333FF"/>
                </a:solidFill>
                <a:latin typeface="Carlito"/>
              </a:rPr>
            </a:b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4C76B967-1700-46AC-890E-8AB3C4356131}"/>
              </a:ext>
            </a:extLst>
          </p:cNvPr>
          <p:cNvSpPr>
            <a:spLocks noGrp="1"/>
          </p:cNvSpPr>
          <p:nvPr>
            <p:ph idx="1"/>
          </p:nvPr>
        </p:nvSpPr>
        <p:spPr>
          <a:xfrm>
            <a:off x="718930" y="1253192"/>
            <a:ext cx="11141765" cy="5464969"/>
          </a:xfrm>
        </p:spPr>
        <p:txBody>
          <a:bodyPr>
            <a:normAutofit/>
          </a:bodyPr>
          <a:lstStyle/>
          <a:p>
            <a:pPr marL="0" indent="0">
              <a:buNone/>
            </a:pPr>
            <a:r>
              <a:rPr lang="en-US" sz="1600" dirty="0"/>
              <a:t>After the field of machine learning was “founded” more than a half a century ago, we can now find applications of machine learning in almost every aspect of our life. Popular applications of machine learning include the following:</a:t>
            </a:r>
          </a:p>
          <a:p>
            <a:r>
              <a:rPr lang="en-IN" sz="1600" dirty="0"/>
              <a:t>Face detection and matching (e.g., iPhone X, Windows laptops, etc.)</a:t>
            </a:r>
          </a:p>
          <a:p>
            <a:r>
              <a:rPr lang="en-IN" sz="1600" dirty="0"/>
              <a:t>Sports predictions</a:t>
            </a:r>
          </a:p>
          <a:p>
            <a:r>
              <a:rPr lang="en-IN" sz="1600" dirty="0"/>
              <a:t>•Post office (e.g., sorting letters by zip codes)</a:t>
            </a:r>
          </a:p>
          <a:p>
            <a:r>
              <a:rPr lang="en-IN" sz="1600" dirty="0"/>
              <a:t>ATMs (e.g., reading checks)</a:t>
            </a:r>
          </a:p>
          <a:p>
            <a:r>
              <a:rPr lang="en-IN" sz="1600" dirty="0"/>
              <a:t>Credit card fraud</a:t>
            </a:r>
          </a:p>
          <a:p>
            <a:r>
              <a:rPr lang="en-IN" sz="1600" dirty="0"/>
              <a:t>Stock predictions</a:t>
            </a:r>
          </a:p>
          <a:p>
            <a:r>
              <a:rPr lang="en-IN" sz="1600" dirty="0"/>
              <a:t> Smart assistants (Apple Siri, Amazon Alexa, . . . )</a:t>
            </a:r>
          </a:p>
          <a:p>
            <a:r>
              <a:rPr lang="en-IN" sz="1600" dirty="0"/>
              <a:t>Product recommendations (e.g., Walmart, Netflix, Amazon)</a:t>
            </a:r>
          </a:p>
          <a:p>
            <a:r>
              <a:rPr lang="en-IN" sz="1600" dirty="0"/>
              <a:t>Self-driving cars (e.g., Uber, Tesla)</a:t>
            </a:r>
          </a:p>
          <a:p>
            <a:r>
              <a:rPr lang="en-IN" sz="1600" dirty="0"/>
              <a:t>Language translation (Google translate)</a:t>
            </a:r>
          </a:p>
          <a:p>
            <a:r>
              <a:rPr lang="en-IN" sz="1600" dirty="0"/>
              <a:t> Sentiment analysis</a:t>
            </a:r>
          </a:p>
          <a:p>
            <a:r>
              <a:rPr lang="en-IN" sz="1600" dirty="0"/>
              <a:t>Drug design</a:t>
            </a:r>
          </a:p>
          <a:p>
            <a:r>
              <a:rPr lang="en-IN" sz="1600" dirty="0"/>
              <a:t>Medical diagnoses</a:t>
            </a:r>
          </a:p>
        </p:txBody>
      </p:sp>
      <p:sp>
        <p:nvSpPr>
          <p:cNvPr id="5" name="Footer Placeholder 4">
            <a:extLst>
              <a:ext uri="{FF2B5EF4-FFF2-40B4-BE49-F238E27FC236}">
                <a16:creationId xmlns:a16="http://schemas.microsoft.com/office/drawing/2014/main" id="{039AEBD3-3838-E91D-3161-5A2827A600E6}"/>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99561B96-850B-475C-47EF-189D4DE801B9}"/>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664853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6571-BE94-4DF8-9D83-1A5B2649427F}"/>
              </a:ext>
            </a:extLst>
          </p:cNvPr>
          <p:cNvSpPr>
            <a:spLocks noGrp="1"/>
          </p:cNvSpPr>
          <p:nvPr>
            <p:ph type="title"/>
          </p:nvPr>
        </p:nvSpPr>
        <p:spPr/>
        <p:txBody>
          <a:bodyPr/>
          <a:lstStyle/>
          <a:p>
            <a:r>
              <a:rPr lang="en-US" sz="2800" b="1" spc="-5" dirty="0">
                <a:solidFill>
                  <a:srgbClr val="3333FF"/>
                </a:solidFill>
                <a:latin typeface="Carlito"/>
              </a:rPr>
              <a:t>Issues in Machine Learning/ Consideration to take into account</a:t>
            </a:r>
            <a:endParaRPr lang="en-IN" sz="2800" b="1" spc="-5" dirty="0">
              <a:solidFill>
                <a:srgbClr val="3333FF"/>
              </a:solidFill>
              <a:latin typeface="Carlito"/>
            </a:endParaRPr>
          </a:p>
        </p:txBody>
      </p:sp>
      <p:sp>
        <p:nvSpPr>
          <p:cNvPr id="3" name="TextBox 2">
            <a:extLst>
              <a:ext uri="{FF2B5EF4-FFF2-40B4-BE49-F238E27FC236}">
                <a16:creationId xmlns:a16="http://schemas.microsoft.com/office/drawing/2014/main" id="{A8FDCEDC-8EF4-402E-A00B-6E7EB823D2E8}"/>
              </a:ext>
            </a:extLst>
          </p:cNvPr>
          <p:cNvSpPr txBox="1"/>
          <p:nvPr/>
        </p:nvSpPr>
        <p:spPr>
          <a:xfrm>
            <a:off x="381364" y="1416268"/>
            <a:ext cx="11281901" cy="5551263"/>
          </a:xfrm>
          <a:prstGeom prst="rect">
            <a:avLst/>
          </a:prstGeom>
          <a:noFill/>
        </p:spPr>
        <p:txBody>
          <a:bodyPr wrap="square" rtlCol="0">
            <a:spAutoFit/>
          </a:bodyPr>
          <a:lstStyle/>
          <a:p>
            <a:pPr marL="342900" indent="-342900">
              <a:lnSpc>
                <a:spcPct val="70000"/>
              </a:lnSpc>
              <a:spcBef>
                <a:spcPts val="1000"/>
              </a:spcBef>
              <a:buFont typeface="Arial" panose="020B0604020202020204" pitchFamily="34" charset="0"/>
              <a:buChar char="•"/>
            </a:pPr>
            <a:r>
              <a:rPr lang="en-US" sz="2400" dirty="0"/>
              <a:t>What are </a:t>
            </a:r>
            <a:r>
              <a:rPr lang="en-US" sz="2400" u="sng" dirty="0"/>
              <a:t>good hypothesis space</a:t>
            </a:r>
          </a:p>
          <a:p>
            <a:pPr marL="342900" indent="-342900">
              <a:lnSpc>
                <a:spcPct val="70000"/>
              </a:lnSpc>
              <a:spcBef>
                <a:spcPts val="1000"/>
              </a:spcBef>
              <a:buFont typeface="Arial" panose="020B0604020202020204" pitchFamily="34" charset="0"/>
              <a:buChar char="•"/>
            </a:pPr>
            <a:r>
              <a:rPr lang="en-US" sz="2400" dirty="0"/>
              <a:t>Which </a:t>
            </a:r>
            <a:r>
              <a:rPr lang="en-US" sz="2400" u="sng" dirty="0"/>
              <a:t>algorithm perform best </a:t>
            </a:r>
            <a:r>
              <a:rPr lang="en-US" sz="2400" dirty="0"/>
              <a:t>for which types of learning </a:t>
            </a:r>
            <a:r>
              <a:rPr lang="en-US" sz="2400" u="sng" dirty="0"/>
              <a:t>problems</a:t>
            </a:r>
          </a:p>
          <a:p>
            <a:pPr marL="342900" indent="-342900">
              <a:lnSpc>
                <a:spcPct val="70000"/>
              </a:lnSpc>
              <a:spcBef>
                <a:spcPts val="1000"/>
              </a:spcBef>
              <a:buFont typeface="Arial" panose="020B0604020202020204" pitchFamily="34" charset="0"/>
              <a:buChar char="•"/>
            </a:pPr>
            <a:r>
              <a:rPr lang="en-US" sz="2400" dirty="0"/>
              <a:t>How to optimize </a:t>
            </a:r>
            <a:r>
              <a:rPr lang="en-US" sz="2400" u="sng" dirty="0"/>
              <a:t>accuracy </a:t>
            </a:r>
            <a:r>
              <a:rPr lang="en-US" sz="2400" dirty="0"/>
              <a:t>over future data points</a:t>
            </a:r>
          </a:p>
          <a:p>
            <a:pPr marL="342900" indent="-342900">
              <a:lnSpc>
                <a:spcPct val="70000"/>
              </a:lnSpc>
              <a:spcBef>
                <a:spcPts val="1000"/>
              </a:spcBef>
              <a:buFont typeface="Arial" panose="020B0604020202020204" pitchFamily="34" charset="0"/>
              <a:buChar char="•"/>
            </a:pPr>
            <a:r>
              <a:rPr lang="en-US" sz="2400" dirty="0"/>
              <a:t>How much </a:t>
            </a:r>
            <a:r>
              <a:rPr lang="en-US" sz="2400" u="sng" dirty="0"/>
              <a:t>training data </a:t>
            </a:r>
            <a:r>
              <a:rPr lang="en-US" sz="2400" dirty="0"/>
              <a:t>is sufficient to </a:t>
            </a:r>
            <a:r>
              <a:rPr lang="en-US" sz="2400" u="sng" dirty="0"/>
              <a:t>train the algorithm</a:t>
            </a:r>
          </a:p>
          <a:p>
            <a:pPr marL="342900" indent="-342900">
              <a:lnSpc>
                <a:spcPct val="70000"/>
              </a:lnSpc>
              <a:spcBef>
                <a:spcPts val="1000"/>
              </a:spcBef>
              <a:buFont typeface="Arial" panose="020B0604020202020204" pitchFamily="34" charset="0"/>
              <a:buChar char="•"/>
            </a:pPr>
            <a:r>
              <a:rPr lang="en-US" sz="2400" dirty="0"/>
              <a:t>How can we have </a:t>
            </a:r>
            <a:r>
              <a:rPr lang="en-US" sz="2400" u="sng" dirty="0"/>
              <a:t>confidence in the result</a:t>
            </a:r>
            <a:r>
              <a:rPr lang="en-US" sz="2400" dirty="0"/>
              <a:t>?</a:t>
            </a:r>
          </a:p>
          <a:p>
            <a:pPr marL="342900" indent="-342900">
              <a:lnSpc>
                <a:spcPct val="70000"/>
              </a:lnSpc>
              <a:spcBef>
                <a:spcPts val="1000"/>
              </a:spcBef>
              <a:buFont typeface="Arial" panose="020B0604020202020204" pitchFamily="34" charset="0"/>
              <a:buChar char="•"/>
            </a:pPr>
            <a:r>
              <a:rPr lang="en-US" sz="2400" dirty="0"/>
              <a:t>Are some </a:t>
            </a:r>
            <a:r>
              <a:rPr lang="en-US" sz="2400" u="sng" dirty="0"/>
              <a:t>learning problems </a:t>
            </a:r>
            <a:r>
              <a:rPr lang="en-US" sz="2400" dirty="0"/>
              <a:t>computationally intractable.</a:t>
            </a:r>
          </a:p>
          <a:p>
            <a:pPr marL="342900" indent="-342900">
              <a:buFont typeface="Arial" panose="020B0604020202020204" pitchFamily="34" charset="0"/>
              <a:buChar char="•"/>
            </a:pPr>
            <a:r>
              <a:rPr lang="en-US" sz="2400" dirty="0"/>
              <a:t>What algorithms can approximate f</a:t>
            </a:r>
            <a:r>
              <a:rPr lang="en-US" sz="2400" u="sng" dirty="0"/>
              <a:t>unctions </a:t>
            </a:r>
            <a:r>
              <a:rPr lang="en-US" sz="2400" dirty="0"/>
              <a:t>well</a:t>
            </a:r>
          </a:p>
          <a:p>
            <a:pPr marL="342900" indent="-342900">
              <a:buFont typeface="Arial" panose="020B0604020202020204" pitchFamily="34" charset="0"/>
              <a:buChar char="•"/>
            </a:pPr>
            <a:r>
              <a:rPr lang="en-US" sz="2400" dirty="0"/>
              <a:t>How does the </a:t>
            </a:r>
            <a:r>
              <a:rPr lang="en-US" sz="2400" u="sng" dirty="0"/>
              <a:t>number of training examples </a:t>
            </a:r>
            <a:r>
              <a:rPr lang="en-US" sz="2400" dirty="0"/>
              <a:t>influence the accuracy?</a:t>
            </a:r>
          </a:p>
          <a:p>
            <a:pPr marL="342900" indent="-342900">
              <a:buFont typeface="Arial" panose="020B0604020202020204" pitchFamily="34" charset="0"/>
              <a:buChar char="•"/>
            </a:pPr>
            <a:r>
              <a:rPr lang="en-US" sz="2400" dirty="0"/>
              <a:t>How does the </a:t>
            </a:r>
            <a:r>
              <a:rPr lang="en-US" sz="2400" u="sng" dirty="0"/>
              <a:t>complexity of the hypothesis </a:t>
            </a:r>
            <a:r>
              <a:rPr lang="en-US" sz="2400" dirty="0"/>
              <a:t>representation impact it?</a:t>
            </a:r>
          </a:p>
          <a:p>
            <a:pPr marL="342900" indent="-342900">
              <a:buFont typeface="Arial" panose="020B0604020202020204" pitchFamily="34" charset="0"/>
              <a:buChar char="•"/>
            </a:pPr>
            <a:r>
              <a:rPr lang="en-US" sz="2400" dirty="0"/>
              <a:t>How does </a:t>
            </a:r>
            <a:r>
              <a:rPr lang="en-US" sz="2400" u="sng" dirty="0"/>
              <a:t>noisy data </a:t>
            </a:r>
            <a:r>
              <a:rPr lang="en-US" sz="2400" dirty="0"/>
              <a:t>influence the accuracy?</a:t>
            </a:r>
          </a:p>
          <a:p>
            <a:pPr marL="342900" indent="-342900">
              <a:buFont typeface="Arial" panose="020B0604020202020204" pitchFamily="34" charset="0"/>
              <a:buChar char="•"/>
            </a:pPr>
            <a:r>
              <a:rPr lang="en-US" sz="2400" dirty="0"/>
              <a:t>What are the </a:t>
            </a:r>
            <a:r>
              <a:rPr lang="en-US" sz="2400" u="sng" dirty="0"/>
              <a:t>theoretical limits </a:t>
            </a:r>
            <a:r>
              <a:rPr lang="en-US" sz="2400" dirty="0"/>
              <a:t>of learnability?</a:t>
            </a:r>
          </a:p>
          <a:p>
            <a:pPr marL="342900" indent="-342900">
              <a:buFont typeface="Arial" panose="020B0604020202020204" pitchFamily="34" charset="0"/>
              <a:buChar char="•"/>
            </a:pPr>
            <a:r>
              <a:rPr lang="en-US" sz="2400" dirty="0"/>
              <a:t>What clues can we get from a </a:t>
            </a:r>
            <a:r>
              <a:rPr lang="en-US" sz="2400" u="sng" dirty="0"/>
              <a:t>biological learning </a:t>
            </a:r>
            <a:r>
              <a:rPr lang="en-US" sz="2400" dirty="0"/>
              <a:t>system?</a:t>
            </a:r>
          </a:p>
          <a:p>
            <a:pPr marL="228600" indent="-228600">
              <a:lnSpc>
                <a:spcPct val="70000"/>
              </a:lnSpc>
              <a:spcBef>
                <a:spcPts val="1000"/>
              </a:spcBef>
              <a:buFont typeface="Arial" panose="020B0604020202020204" pitchFamily="34" charset="0"/>
              <a:buChar char="•"/>
            </a:pPr>
            <a:endParaRPr lang="en-US" sz="2400" dirty="0"/>
          </a:p>
          <a:p>
            <a:pPr marL="228600" indent="-228600">
              <a:lnSpc>
                <a:spcPct val="70000"/>
              </a:lnSpc>
              <a:spcBef>
                <a:spcPts val="1000"/>
              </a:spcBef>
              <a:buFont typeface="Arial" panose="020B0604020202020204" pitchFamily="34" charset="0"/>
              <a:buChar char="•"/>
            </a:pPr>
            <a:endParaRPr lang="en-US" sz="2400" dirty="0"/>
          </a:p>
          <a:p>
            <a:endParaRPr lang="en-IN" dirty="0"/>
          </a:p>
        </p:txBody>
      </p:sp>
      <p:sp>
        <p:nvSpPr>
          <p:cNvPr id="5" name="Footer Placeholder 4">
            <a:extLst>
              <a:ext uri="{FF2B5EF4-FFF2-40B4-BE49-F238E27FC236}">
                <a16:creationId xmlns:a16="http://schemas.microsoft.com/office/drawing/2014/main" id="{FFB5A079-612B-C181-B72A-3E091DC64FAD}"/>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55011285-4B10-7B70-B2B8-3643D0A2058B}"/>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57642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A0D4-4A16-47DC-A626-AF352932208D}"/>
              </a:ext>
            </a:extLst>
          </p:cNvPr>
          <p:cNvSpPr>
            <a:spLocks noGrp="1"/>
          </p:cNvSpPr>
          <p:nvPr>
            <p:ph type="title"/>
          </p:nvPr>
        </p:nvSpPr>
        <p:spPr/>
        <p:txBody>
          <a:bodyPr>
            <a:normAutofit/>
          </a:bodyPr>
          <a:lstStyle/>
          <a:p>
            <a:r>
              <a:rPr lang="en-US" sz="2800" b="1" spc="-5" dirty="0">
                <a:solidFill>
                  <a:srgbClr val="3333FF"/>
                </a:solidFill>
                <a:latin typeface="Carlito"/>
              </a:rPr>
              <a:t>Learning??</a:t>
            </a: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FE82FFD3-34B5-471A-B518-41F2DA47F457}"/>
              </a:ext>
            </a:extLst>
          </p:cNvPr>
          <p:cNvSpPr>
            <a:spLocks noGrp="1"/>
          </p:cNvSpPr>
          <p:nvPr>
            <p:ph idx="1"/>
          </p:nvPr>
        </p:nvSpPr>
        <p:spPr/>
        <p:txBody>
          <a:bodyPr/>
          <a:lstStyle/>
          <a:p>
            <a:pPr marL="0" indent="0" algn="just">
              <a:buNone/>
            </a:pPr>
            <a:r>
              <a:rPr lang="en-US" dirty="0"/>
              <a:t>Learning is the ability to improve one’s behavior with experience. So, in case of machine learning its about building computer systems, that automatically improve with experience.</a:t>
            </a:r>
          </a:p>
          <a:p>
            <a:pPr marL="0" indent="0" algn="just">
              <a:buNone/>
            </a:pPr>
            <a:r>
              <a:rPr lang="en-US" dirty="0"/>
              <a:t>Machine learning explores algorithms that learn from data, build models from data and this model can be used for different tasks. For example, model can be used for prediction, decision making or solving tasks. </a:t>
            </a:r>
            <a:endParaRPr lang="en-IN" dirty="0"/>
          </a:p>
        </p:txBody>
      </p:sp>
      <p:sp>
        <p:nvSpPr>
          <p:cNvPr id="5" name="Footer Placeholder 4">
            <a:extLst>
              <a:ext uri="{FF2B5EF4-FFF2-40B4-BE49-F238E27FC236}">
                <a16:creationId xmlns:a16="http://schemas.microsoft.com/office/drawing/2014/main" id="{B34B8764-2075-D51D-C444-D6A2A3B46F7D}"/>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32E192F7-A35D-8B83-9436-D27DCC22BB44}"/>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2458935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5CFF-BE37-4B3C-AFB4-CF829DB9DAB0}"/>
              </a:ext>
            </a:extLst>
          </p:cNvPr>
          <p:cNvSpPr>
            <a:spLocks noGrp="1"/>
          </p:cNvSpPr>
          <p:nvPr>
            <p:ph type="title"/>
          </p:nvPr>
        </p:nvSpPr>
        <p:spPr/>
        <p:txBody>
          <a:bodyPr/>
          <a:lstStyle/>
          <a:p>
            <a:r>
              <a:rPr lang="en-IN" sz="2800" b="1" spc="-5" dirty="0">
                <a:solidFill>
                  <a:srgbClr val="3333FF"/>
                </a:solidFill>
                <a:latin typeface="Carlito"/>
              </a:rPr>
              <a:t>Hypothesis</a:t>
            </a:r>
          </a:p>
        </p:txBody>
      </p:sp>
      <p:pic>
        <p:nvPicPr>
          <p:cNvPr id="1026" name="Picture 2" descr="ML | Understanding Hypothesis - GeeksforGeeks">
            <a:extLst>
              <a:ext uri="{FF2B5EF4-FFF2-40B4-BE49-F238E27FC236}">
                <a16:creationId xmlns:a16="http://schemas.microsoft.com/office/drawing/2014/main" id="{3D0EC95F-1A2B-443B-9A20-2CF242BEE1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7274" y="1825625"/>
            <a:ext cx="797745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CA20B19-3052-98C5-3FC6-43D43A6AF5EE}"/>
              </a:ext>
            </a:extLst>
          </p:cNvPr>
          <p:cNvSpPr>
            <a:spLocks noGrp="1"/>
          </p:cNvSpPr>
          <p:nvPr>
            <p:ph type="ftr" sz="quarter" idx="11"/>
          </p:nvPr>
        </p:nvSpPr>
        <p:spPr/>
        <p:txBody>
          <a:bodyPr/>
          <a:lstStyle/>
          <a:p>
            <a:r>
              <a:rPr lang="en-IN"/>
              <a:t>Machine Learning</a:t>
            </a:r>
            <a:endParaRPr lang="en-IN" dirty="0"/>
          </a:p>
        </p:txBody>
      </p:sp>
      <p:sp>
        <p:nvSpPr>
          <p:cNvPr id="6" name="Date Placeholder 5">
            <a:extLst>
              <a:ext uri="{FF2B5EF4-FFF2-40B4-BE49-F238E27FC236}">
                <a16:creationId xmlns:a16="http://schemas.microsoft.com/office/drawing/2014/main" id="{7D055FEE-2BC7-98CD-8EE8-BF7012243F26}"/>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3961154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68929-AA40-40F3-89DA-1710DB609F88}"/>
              </a:ext>
            </a:extLst>
          </p:cNvPr>
          <p:cNvSpPr>
            <a:spLocks noGrp="1"/>
          </p:cNvSpPr>
          <p:nvPr>
            <p:ph type="title"/>
          </p:nvPr>
        </p:nvSpPr>
        <p:spPr/>
        <p:txBody>
          <a:bodyPr/>
          <a:lstStyle/>
          <a:p>
            <a:r>
              <a:rPr lang="en-US" sz="2800" b="1" spc="-5" dirty="0">
                <a:solidFill>
                  <a:srgbClr val="3333FF"/>
                </a:solidFill>
                <a:latin typeface="Carlito"/>
              </a:rPr>
              <a:t>Underfitting and Overfitting</a:t>
            </a: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C36BEA7A-2883-45D6-8E11-5911D2D7CA3B}"/>
              </a:ext>
            </a:extLst>
          </p:cNvPr>
          <p:cNvSpPr>
            <a:spLocks noGrp="1"/>
          </p:cNvSpPr>
          <p:nvPr>
            <p:ph idx="1"/>
          </p:nvPr>
        </p:nvSpPr>
        <p:spPr/>
        <p:txBody>
          <a:bodyPr/>
          <a:lstStyle/>
          <a:p>
            <a:r>
              <a:rPr lang="en-US" dirty="0"/>
              <a:t>Underfitting-Model is not able to obtain sufficiently low training error</a:t>
            </a:r>
          </a:p>
          <a:p>
            <a:r>
              <a:rPr lang="en-US" dirty="0"/>
              <a:t>Overfitting-The gap between training and test error is too large</a:t>
            </a:r>
          </a:p>
          <a:p>
            <a:endParaRPr lang="en-US" dirty="0"/>
          </a:p>
          <a:p>
            <a:pPr marL="0" indent="0">
              <a:buNone/>
            </a:pPr>
            <a:r>
              <a:rPr lang="en-US" dirty="0"/>
              <a:t>We can control the overfitting /underfitting by altering its capacity </a:t>
            </a:r>
          </a:p>
          <a:p>
            <a:pPr marL="0" indent="0">
              <a:buNone/>
            </a:pPr>
            <a:r>
              <a:rPr lang="en-US" dirty="0"/>
              <a:t>Set of functions the learning algorithm can select as being the solution</a:t>
            </a:r>
            <a:endParaRPr lang="en-IN" dirty="0"/>
          </a:p>
        </p:txBody>
      </p:sp>
      <p:sp>
        <p:nvSpPr>
          <p:cNvPr id="5" name="Footer Placeholder 4">
            <a:extLst>
              <a:ext uri="{FF2B5EF4-FFF2-40B4-BE49-F238E27FC236}">
                <a16:creationId xmlns:a16="http://schemas.microsoft.com/office/drawing/2014/main" id="{223B74A8-94A3-67C7-16F9-EA1E41EA09AD}"/>
              </a:ext>
            </a:extLst>
          </p:cNvPr>
          <p:cNvSpPr>
            <a:spLocks noGrp="1"/>
          </p:cNvSpPr>
          <p:nvPr>
            <p:ph type="ftr" sz="quarter" idx="11"/>
          </p:nvPr>
        </p:nvSpPr>
        <p:spPr/>
        <p:txBody>
          <a:bodyPr/>
          <a:lstStyle/>
          <a:p>
            <a:r>
              <a:rPr lang="en-IN"/>
              <a:t>Machine Learning</a:t>
            </a:r>
            <a:endParaRPr lang="en-IN" dirty="0"/>
          </a:p>
        </p:txBody>
      </p:sp>
      <p:sp>
        <p:nvSpPr>
          <p:cNvPr id="7" name="Date Placeholder 6">
            <a:extLst>
              <a:ext uri="{FF2B5EF4-FFF2-40B4-BE49-F238E27FC236}">
                <a16:creationId xmlns:a16="http://schemas.microsoft.com/office/drawing/2014/main" id="{83A3DEE2-0737-01D2-FD24-835294D29A40}"/>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3932824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F70D-E1C4-16F7-944D-9D98B41E608E}"/>
              </a:ext>
            </a:extLst>
          </p:cNvPr>
          <p:cNvSpPr>
            <a:spLocks noGrp="1"/>
          </p:cNvSpPr>
          <p:nvPr>
            <p:ph type="title"/>
          </p:nvPr>
        </p:nvSpPr>
        <p:spPr>
          <a:xfrm>
            <a:off x="838200" y="190707"/>
            <a:ext cx="10515600" cy="1325563"/>
          </a:xfrm>
        </p:spPr>
        <p:txBody>
          <a:bodyPr/>
          <a:lstStyle/>
          <a:p>
            <a:pPr algn="ctr"/>
            <a:r>
              <a:rPr lang="en-US" sz="2800" b="1" spc="-5" dirty="0">
                <a:solidFill>
                  <a:srgbClr val="3333FF"/>
                </a:solidFill>
                <a:latin typeface="Carlito"/>
              </a:rPr>
              <a:t>How are Artificial Intelligence and Machine Learning related?</a:t>
            </a:r>
          </a:p>
        </p:txBody>
      </p:sp>
      <p:pic>
        <p:nvPicPr>
          <p:cNvPr id="6" name="Content Placeholder 5">
            <a:extLst>
              <a:ext uri="{FF2B5EF4-FFF2-40B4-BE49-F238E27FC236}">
                <a16:creationId xmlns:a16="http://schemas.microsoft.com/office/drawing/2014/main" id="{4DAB71FA-F310-A655-6D4C-06B27662380B}"/>
              </a:ext>
            </a:extLst>
          </p:cNvPr>
          <p:cNvPicPr>
            <a:picLocks noGrp="1" noChangeAspect="1"/>
          </p:cNvPicPr>
          <p:nvPr>
            <p:ph idx="1"/>
          </p:nvPr>
        </p:nvPicPr>
        <p:blipFill>
          <a:blip r:embed="rId2"/>
          <a:stretch>
            <a:fillRect/>
          </a:stretch>
        </p:blipFill>
        <p:spPr>
          <a:xfrm>
            <a:off x="2067339" y="1368231"/>
            <a:ext cx="7317779" cy="4981010"/>
          </a:xfrm>
          <a:prstGeom prst="rect">
            <a:avLst/>
          </a:prstGeom>
        </p:spPr>
      </p:pic>
      <p:sp>
        <p:nvSpPr>
          <p:cNvPr id="4" name="Date Placeholder 3">
            <a:extLst>
              <a:ext uri="{FF2B5EF4-FFF2-40B4-BE49-F238E27FC236}">
                <a16:creationId xmlns:a16="http://schemas.microsoft.com/office/drawing/2014/main" id="{E1E31FBC-9589-A4D9-BDBC-3BDC831AEDD9}"/>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50B165DB-9271-3342-F7C3-B57B72189193}"/>
              </a:ext>
            </a:extLst>
          </p:cNvPr>
          <p:cNvSpPr>
            <a:spLocks noGrp="1"/>
          </p:cNvSpPr>
          <p:nvPr>
            <p:ph type="ftr" sz="quarter" idx="11"/>
          </p:nvPr>
        </p:nvSpPr>
        <p:spPr/>
        <p:txBody>
          <a:bodyPr/>
          <a:lstStyle/>
          <a:p>
            <a:r>
              <a:rPr lang="en-IN"/>
              <a:t>Machine Learning</a:t>
            </a:r>
            <a:endParaRPr lang="en-IN" dirty="0"/>
          </a:p>
        </p:txBody>
      </p:sp>
    </p:spTree>
    <p:extLst>
      <p:ext uri="{BB962C8B-B14F-4D97-AF65-F5344CB8AC3E}">
        <p14:creationId xmlns:p14="http://schemas.microsoft.com/office/powerpoint/2010/main" val="1996655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BEE6-2175-6CC5-54BF-859C2CA54593}"/>
              </a:ext>
            </a:extLst>
          </p:cNvPr>
          <p:cNvSpPr>
            <a:spLocks noGrp="1"/>
          </p:cNvSpPr>
          <p:nvPr>
            <p:ph type="title"/>
          </p:nvPr>
        </p:nvSpPr>
        <p:spPr>
          <a:xfrm>
            <a:off x="944218" y="121344"/>
            <a:ext cx="10515600" cy="1325563"/>
          </a:xfrm>
        </p:spPr>
        <p:txBody>
          <a:bodyPr/>
          <a:lstStyle/>
          <a:p>
            <a:r>
              <a:rPr lang="en-US" sz="2800" b="1" spc="-5" dirty="0">
                <a:solidFill>
                  <a:srgbClr val="3333FF"/>
                </a:solidFill>
                <a:latin typeface="Carlito"/>
              </a:rPr>
              <a:t>How are Artificial Intelligence and Machine Learning related?</a:t>
            </a: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EDB57CB6-2FBE-1F55-3495-23B435DBD750}"/>
              </a:ext>
            </a:extLst>
          </p:cNvPr>
          <p:cNvSpPr>
            <a:spLocks noGrp="1"/>
          </p:cNvSpPr>
          <p:nvPr>
            <p:ph idx="1"/>
          </p:nvPr>
        </p:nvSpPr>
        <p:spPr>
          <a:xfrm>
            <a:off x="838200" y="1258956"/>
            <a:ext cx="10515600" cy="5190157"/>
          </a:xfrm>
        </p:spPr>
        <p:txBody>
          <a:bodyPr>
            <a:normAutofit fontScale="55000" lnSpcReduction="20000"/>
          </a:bodyPr>
          <a:lstStyle/>
          <a:p>
            <a:pPr algn="just"/>
            <a:r>
              <a:rPr lang="en-US" sz="4000" dirty="0"/>
              <a:t>Artificial Intelligence (AI) started as a subfield of computer science with the focus on solving tasks that humans can but computers can’t do (for instance, image recognition). AI can be approached in many ways, for example, writing a computer program that implements a set of rules devised by domain experts. Now, hand-crafting rules can be very laborious and time consuming.</a:t>
            </a:r>
          </a:p>
          <a:p>
            <a:pPr algn="just"/>
            <a:r>
              <a:rPr lang="en-US" sz="4000" dirty="0"/>
              <a:t>The field of machine learning – originally, we can consider it as a subfield of AI – was concerned with the development of algorithms so that computers can automatically learn (predictive) models from data.</a:t>
            </a:r>
          </a:p>
          <a:p>
            <a:pPr algn="just"/>
            <a:r>
              <a:rPr lang="en-US" sz="4000" dirty="0"/>
              <a:t>For instance, say we want to develop a program that can recognize handwritten digits from images. One would be to look at all of these images and come-up with a set of (nested) if-this-than-that rules to say which image is displayed in a particular image (for instance, by looking at the relative locations of pixels). Another approach would be to use a machine learning algorithm, which can fit a predictive model based on a thousands of labeled image samples that we may have collected in a database. Now, there’s also deep learning, which in turn is a subfield of machine learning, referring to a particular subset of models that are particularly good at certain tasks such as image recognition and natural language processing.</a:t>
            </a:r>
          </a:p>
          <a:p>
            <a:pPr algn="just"/>
            <a:r>
              <a:rPr lang="en-US" sz="4000" dirty="0"/>
              <a:t>Or in short, machine learning (and deep learning) definitely helps to develop “AI,” however, AI doesn’t necessarily have to be developed using machine learning – although, machine learning makes “AI” much more convenient ;).</a:t>
            </a:r>
          </a:p>
          <a:p>
            <a:pPr marL="0" indent="0">
              <a:buNone/>
            </a:pPr>
            <a:endParaRPr lang="en-IN" dirty="0"/>
          </a:p>
        </p:txBody>
      </p:sp>
      <p:sp>
        <p:nvSpPr>
          <p:cNvPr id="4" name="Date Placeholder 3">
            <a:extLst>
              <a:ext uri="{FF2B5EF4-FFF2-40B4-BE49-F238E27FC236}">
                <a16:creationId xmlns:a16="http://schemas.microsoft.com/office/drawing/2014/main" id="{623903BB-C923-7A62-3A6D-974D22B5A809}"/>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A6C6871C-97B1-DB43-6B31-B5FD3A578275}"/>
              </a:ext>
            </a:extLst>
          </p:cNvPr>
          <p:cNvSpPr>
            <a:spLocks noGrp="1"/>
          </p:cNvSpPr>
          <p:nvPr>
            <p:ph type="ftr" sz="quarter" idx="11"/>
          </p:nvPr>
        </p:nvSpPr>
        <p:spPr/>
        <p:txBody>
          <a:bodyPr/>
          <a:lstStyle/>
          <a:p>
            <a:r>
              <a:rPr lang="en-IN"/>
              <a:t>Machine Learning</a:t>
            </a:r>
            <a:endParaRPr lang="en-IN" dirty="0"/>
          </a:p>
        </p:txBody>
      </p:sp>
    </p:spTree>
    <p:extLst>
      <p:ext uri="{BB962C8B-B14F-4D97-AF65-F5344CB8AC3E}">
        <p14:creationId xmlns:p14="http://schemas.microsoft.com/office/powerpoint/2010/main" val="2542906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E997-268B-914A-AABA-A433DF71FF74}"/>
              </a:ext>
            </a:extLst>
          </p:cNvPr>
          <p:cNvSpPr>
            <a:spLocks noGrp="1"/>
          </p:cNvSpPr>
          <p:nvPr>
            <p:ph type="title"/>
          </p:nvPr>
        </p:nvSpPr>
        <p:spPr/>
        <p:txBody>
          <a:bodyPr/>
          <a:lstStyle/>
          <a:p>
            <a:r>
              <a:rPr lang="en-US" sz="2800" b="1" spc="-5" dirty="0">
                <a:solidFill>
                  <a:srgbClr val="3333FF"/>
                </a:solidFill>
                <a:latin typeface="Carlito"/>
              </a:rPr>
              <a:t>Machine Learning and Data Mining</a:t>
            </a:r>
            <a:endParaRPr lang="en-IN" sz="2800" b="1" spc="-5" dirty="0">
              <a:solidFill>
                <a:srgbClr val="3333FF"/>
              </a:solidFill>
              <a:latin typeface="Carlito"/>
            </a:endParaRPr>
          </a:p>
        </p:txBody>
      </p:sp>
      <p:sp>
        <p:nvSpPr>
          <p:cNvPr id="3" name="Content Placeholder 2">
            <a:extLst>
              <a:ext uri="{FF2B5EF4-FFF2-40B4-BE49-F238E27FC236}">
                <a16:creationId xmlns:a16="http://schemas.microsoft.com/office/drawing/2014/main" id="{7BA5FB7D-A14F-165B-2746-B61DD03C665B}"/>
              </a:ext>
            </a:extLst>
          </p:cNvPr>
          <p:cNvSpPr>
            <a:spLocks noGrp="1"/>
          </p:cNvSpPr>
          <p:nvPr>
            <p:ph idx="1"/>
          </p:nvPr>
        </p:nvSpPr>
        <p:spPr/>
        <p:txBody>
          <a:bodyPr/>
          <a:lstStyle/>
          <a:p>
            <a:pPr algn="just">
              <a:lnSpc>
                <a:spcPct val="70000"/>
              </a:lnSpc>
            </a:pPr>
            <a:r>
              <a:rPr lang="en-US" sz="2200" dirty="0"/>
              <a:t>Data mining focuses on the discovery of patterns in datasets or “gaining knowledge and insights” from data – often, this involves a heavy focus on computational techniques, working with databases, </a:t>
            </a:r>
            <a:r>
              <a:rPr lang="en-US" sz="2200" dirty="0" err="1"/>
              <a:t>etc</a:t>
            </a:r>
            <a:r>
              <a:rPr lang="en-US" sz="2200" dirty="0"/>
              <a:t> (</a:t>
            </a:r>
            <a:r>
              <a:rPr lang="en-US" sz="2200" dirty="0" err="1"/>
              <a:t>nowdays</a:t>
            </a:r>
            <a:r>
              <a:rPr lang="en-US" sz="2200" dirty="0"/>
              <a:t>, the term is more or less synonymous to “data science”). We can then think of machine learning algorithms as tools within a data mining project. Data mining is not “just” but also emphasis data processing, visualization, and tasks that are traditionally not categorized as “machine learning” (for example, association rule mining).</a:t>
            </a:r>
            <a:endParaRPr lang="en-IN" sz="2200" dirty="0"/>
          </a:p>
        </p:txBody>
      </p:sp>
      <p:sp>
        <p:nvSpPr>
          <p:cNvPr id="4" name="Date Placeholder 3">
            <a:extLst>
              <a:ext uri="{FF2B5EF4-FFF2-40B4-BE49-F238E27FC236}">
                <a16:creationId xmlns:a16="http://schemas.microsoft.com/office/drawing/2014/main" id="{01095C30-B23A-64DA-CA64-7F6FF8EF3870}"/>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C8E43112-A583-C7BA-A5F0-DC6F8A8F40C5}"/>
              </a:ext>
            </a:extLst>
          </p:cNvPr>
          <p:cNvSpPr>
            <a:spLocks noGrp="1"/>
          </p:cNvSpPr>
          <p:nvPr>
            <p:ph type="ftr" sz="quarter" idx="11"/>
          </p:nvPr>
        </p:nvSpPr>
        <p:spPr/>
        <p:txBody>
          <a:bodyPr/>
          <a:lstStyle/>
          <a:p>
            <a:r>
              <a:rPr lang="en-IN"/>
              <a:t>Machine Learning</a:t>
            </a:r>
            <a:endParaRPr lang="en-IN" dirty="0"/>
          </a:p>
        </p:txBody>
      </p:sp>
      <p:pic>
        <p:nvPicPr>
          <p:cNvPr id="6" name="Picture 2" descr="Data Mining vs Machine Learning | Top 10 Best Differences To Learn">
            <a:extLst>
              <a:ext uri="{FF2B5EF4-FFF2-40B4-BE49-F238E27FC236}">
                <a16:creationId xmlns:a16="http://schemas.microsoft.com/office/drawing/2014/main" id="{6852EDD4-9827-D6A0-6D73-75004B154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682" y="4001294"/>
            <a:ext cx="4353718" cy="205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5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a:spLocks noGrp="1"/>
          </p:cNvSpPr>
          <p:nvPr>
            <p:ph type="sldNum" sz="quarter" idx="7"/>
          </p:nvPr>
        </p:nvSpPr>
        <p:spPr>
          <a:xfrm>
            <a:off x="12592050" y="9357612"/>
            <a:ext cx="360679" cy="328929"/>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9370">
              <a:spcBef>
                <a:spcPts val="60"/>
              </a:spcBef>
            </a:pPr>
            <a:fld id="{81D60167-4931-47E6-BA6A-407CBD079E47}" type="slidenum">
              <a:rPr lang="en-IN" spc="-5" smtClean="0"/>
              <a:pPr marL="39370">
                <a:spcBef>
                  <a:spcPts val="60"/>
                </a:spcBef>
              </a:pPr>
              <a:t>45</a:t>
            </a:fld>
            <a:endParaRPr spc="-4" dirty="0"/>
          </a:p>
        </p:txBody>
      </p:sp>
      <p:sp>
        <p:nvSpPr>
          <p:cNvPr id="2" name="object 2"/>
          <p:cNvSpPr txBox="1"/>
          <p:nvPr/>
        </p:nvSpPr>
        <p:spPr>
          <a:xfrm>
            <a:off x="2025202" y="971518"/>
            <a:ext cx="227707" cy="511202"/>
          </a:xfrm>
          <a:prstGeom prst="rect">
            <a:avLst/>
          </a:prstGeom>
        </p:spPr>
        <p:txBody>
          <a:bodyPr vert="horz" wrap="square" lIns="0" tIns="8037" rIns="0" bIns="0" rtlCol="0">
            <a:spAutoFit/>
          </a:bodyPr>
          <a:lstStyle/>
          <a:p>
            <a:pPr marL="8929">
              <a:spcBef>
                <a:spcPts val="63"/>
              </a:spcBef>
            </a:pPr>
            <a:r>
              <a:rPr sz="3269" spc="489" dirty="0">
                <a:solidFill>
                  <a:srgbClr val="B8BFC6"/>
                </a:solidFill>
                <a:latin typeface="Trebuchet MS"/>
                <a:cs typeface="Trebuchet MS"/>
              </a:rPr>
              <a:t>▪</a:t>
            </a:r>
            <a:endParaRPr sz="3269">
              <a:latin typeface="Trebuchet MS"/>
              <a:cs typeface="Trebuchet MS"/>
            </a:endParaRPr>
          </a:p>
        </p:txBody>
      </p:sp>
      <p:sp>
        <p:nvSpPr>
          <p:cNvPr id="3" name="object 3"/>
          <p:cNvSpPr txBox="1">
            <a:spLocks noGrp="1"/>
          </p:cNvSpPr>
          <p:nvPr>
            <p:ph type="body" idx="1"/>
          </p:nvPr>
        </p:nvSpPr>
        <p:spPr>
          <a:xfrm>
            <a:off x="1784362" y="981547"/>
            <a:ext cx="7795065" cy="1726103"/>
          </a:xfrm>
          <a:prstGeom prst="rect">
            <a:avLst/>
          </a:prstGeom>
        </p:spPr>
        <p:txBody>
          <a:bodyPr vert="horz" wrap="square" lIns="0" tIns="12055" rIns="0" bIns="0" rtlCol="0">
            <a:spAutoFit/>
          </a:bodyPr>
          <a:lstStyle/>
          <a:p>
            <a:pPr marL="789803" marR="3572">
              <a:lnSpc>
                <a:spcPct val="99100"/>
              </a:lnSpc>
              <a:spcBef>
                <a:spcPts val="95"/>
              </a:spcBef>
            </a:pPr>
            <a:r>
              <a:rPr sz="2250" b="1" spc="4" dirty="0">
                <a:latin typeface="Arial"/>
                <a:cs typeface="Arial"/>
              </a:rPr>
              <a:t>Training example</a:t>
            </a:r>
            <a:r>
              <a:rPr sz="2250" spc="28" dirty="0">
                <a:latin typeface="Arial MT"/>
              </a:rPr>
              <a:t>: A row in the table representing the  dataset. Synonymous to an observation, training record,  training instance, training sample (in some contexts, sample  refers to a collection of training examples)</a:t>
            </a:r>
          </a:p>
        </p:txBody>
      </p:sp>
      <p:sp>
        <p:nvSpPr>
          <p:cNvPr id="4" name="object 4"/>
          <p:cNvSpPr txBox="1"/>
          <p:nvPr/>
        </p:nvSpPr>
        <p:spPr>
          <a:xfrm>
            <a:off x="2025202" y="2712807"/>
            <a:ext cx="227707" cy="511202"/>
          </a:xfrm>
          <a:prstGeom prst="rect">
            <a:avLst/>
          </a:prstGeom>
        </p:spPr>
        <p:txBody>
          <a:bodyPr vert="horz" wrap="square" lIns="0" tIns="8037" rIns="0" bIns="0" rtlCol="0">
            <a:spAutoFit/>
          </a:bodyPr>
          <a:lstStyle/>
          <a:p>
            <a:pPr marL="8929">
              <a:spcBef>
                <a:spcPts val="63"/>
              </a:spcBef>
            </a:pPr>
            <a:r>
              <a:rPr sz="3269" spc="489" dirty="0">
                <a:solidFill>
                  <a:srgbClr val="B8BFC6"/>
                </a:solidFill>
                <a:latin typeface="Trebuchet MS"/>
                <a:cs typeface="Trebuchet MS"/>
              </a:rPr>
              <a:t>▪</a:t>
            </a:r>
            <a:endParaRPr sz="3269">
              <a:latin typeface="Trebuchet MS"/>
              <a:cs typeface="Trebuchet MS"/>
            </a:endParaRPr>
          </a:p>
        </p:txBody>
      </p:sp>
      <p:sp>
        <p:nvSpPr>
          <p:cNvPr id="5" name="object 5"/>
          <p:cNvSpPr txBox="1"/>
          <p:nvPr/>
        </p:nvSpPr>
        <p:spPr>
          <a:xfrm>
            <a:off x="2574721" y="2791205"/>
            <a:ext cx="7143304" cy="1040081"/>
          </a:xfrm>
          <a:prstGeom prst="rect">
            <a:avLst/>
          </a:prstGeom>
        </p:spPr>
        <p:txBody>
          <a:bodyPr vert="horz" wrap="square" lIns="0" tIns="11609" rIns="0" bIns="0" rtlCol="0">
            <a:spAutoFit/>
          </a:bodyPr>
          <a:lstStyle/>
          <a:p>
            <a:pPr marL="8929" marR="3572">
              <a:lnSpc>
                <a:spcPct val="99200"/>
              </a:lnSpc>
              <a:spcBef>
                <a:spcPts val="91"/>
              </a:spcBef>
            </a:pPr>
            <a:r>
              <a:rPr sz="2250" b="1" spc="4" dirty="0">
                <a:latin typeface="Arial"/>
                <a:cs typeface="Arial"/>
              </a:rPr>
              <a:t>Feature</a:t>
            </a:r>
            <a:r>
              <a:rPr sz="2250" spc="4" dirty="0">
                <a:latin typeface="Arial MT"/>
                <a:cs typeface="Arial MT"/>
              </a:rPr>
              <a:t>: </a:t>
            </a:r>
            <a:r>
              <a:rPr sz="2250" spc="-46" dirty="0">
                <a:latin typeface="Arial MT"/>
                <a:cs typeface="Arial MT"/>
              </a:rPr>
              <a:t>a</a:t>
            </a:r>
            <a:r>
              <a:rPr sz="2250" spc="4" dirty="0">
                <a:latin typeface="Arial MT"/>
                <a:cs typeface="Arial MT"/>
              </a:rPr>
              <a:t> </a:t>
            </a:r>
            <a:r>
              <a:rPr sz="2250" spc="25" dirty="0">
                <a:latin typeface="Arial MT"/>
                <a:cs typeface="Arial MT"/>
              </a:rPr>
              <a:t>column</a:t>
            </a:r>
            <a:r>
              <a:rPr sz="2250" spc="7" dirty="0">
                <a:latin typeface="Arial MT"/>
                <a:cs typeface="Arial MT"/>
              </a:rPr>
              <a:t> </a:t>
            </a:r>
            <a:r>
              <a:rPr sz="2250" spc="-4" dirty="0">
                <a:latin typeface="Arial MT"/>
                <a:cs typeface="Arial MT"/>
              </a:rPr>
              <a:t>in</a:t>
            </a:r>
            <a:r>
              <a:rPr sz="2250" spc="4" dirty="0">
                <a:latin typeface="Arial MT"/>
                <a:cs typeface="Arial MT"/>
              </a:rPr>
              <a:t> </a:t>
            </a:r>
            <a:r>
              <a:rPr sz="2250" spc="11" dirty="0">
                <a:latin typeface="Arial MT"/>
                <a:cs typeface="Arial MT"/>
              </a:rPr>
              <a:t>the</a:t>
            </a:r>
            <a:r>
              <a:rPr sz="2250" spc="7" dirty="0">
                <a:latin typeface="Arial MT"/>
                <a:cs typeface="Arial MT"/>
              </a:rPr>
              <a:t> </a:t>
            </a:r>
            <a:r>
              <a:rPr sz="2250" spc="14" dirty="0">
                <a:latin typeface="Arial MT"/>
                <a:cs typeface="Arial MT"/>
              </a:rPr>
              <a:t>table</a:t>
            </a:r>
            <a:r>
              <a:rPr sz="2250" spc="4" dirty="0">
                <a:latin typeface="Arial MT"/>
                <a:cs typeface="Arial MT"/>
              </a:rPr>
              <a:t> </a:t>
            </a:r>
            <a:r>
              <a:rPr sz="2250" spc="-4" dirty="0">
                <a:latin typeface="Arial MT"/>
                <a:cs typeface="Arial MT"/>
              </a:rPr>
              <a:t>representing</a:t>
            </a:r>
            <a:r>
              <a:rPr sz="2250" spc="7" dirty="0">
                <a:latin typeface="Arial MT"/>
                <a:cs typeface="Arial MT"/>
              </a:rPr>
              <a:t> </a:t>
            </a:r>
            <a:r>
              <a:rPr sz="2250" spc="11" dirty="0">
                <a:latin typeface="Arial MT"/>
                <a:cs typeface="Arial MT"/>
              </a:rPr>
              <a:t>the</a:t>
            </a:r>
            <a:r>
              <a:rPr sz="2250" spc="4" dirty="0">
                <a:latin typeface="Arial MT"/>
                <a:cs typeface="Arial MT"/>
              </a:rPr>
              <a:t> </a:t>
            </a:r>
            <a:r>
              <a:rPr sz="2250" spc="14" dirty="0">
                <a:latin typeface="Arial MT"/>
                <a:cs typeface="Arial MT"/>
              </a:rPr>
              <a:t>dataset. </a:t>
            </a:r>
            <a:r>
              <a:rPr sz="2250" spc="-615" dirty="0">
                <a:latin typeface="Arial MT"/>
                <a:cs typeface="Arial MT"/>
              </a:rPr>
              <a:t> </a:t>
            </a:r>
            <a:r>
              <a:rPr sz="2250" spc="7" dirty="0">
                <a:latin typeface="Arial MT"/>
                <a:cs typeface="Arial MT"/>
              </a:rPr>
              <a:t>Synonymous </a:t>
            </a:r>
            <a:r>
              <a:rPr sz="2250" spc="60" dirty="0">
                <a:latin typeface="Arial MT"/>
                <a:cs typeface="Arial MT"/>
              </a:rPr>
              <a:t>to </a:t>
            </a:r>
            <a:r>
              <a:rPr sz="2250" spc="7" dirty="0">
                <a:latin typeface="Arial MT"/>
                <a:cs typeface="Arial MT"/>
              </a:rPr>
              <a:t>predictor, </a:t>
            </a:r>
            <a:r>
              <a:rPr sz="2250" spc="-7" dirty="0">
                <a:latin typeface="Arial MT"/>
                <a:cs typeface="Arial MT"/>
              </a:rPr>
              <a:t>variable, </a:t>
            </a:r>
            <a:r>
              <a:rPr sz="2250" spc="25" dirty="0">
                <a:latin typeface="Arial MT"/>
                <a:cs typeface="Arial MT"/>
              </a:rPr>
              <a:t>input, attribute, </a:t>
            </a:r>
            <a:r>
              <a:rPr sz="2250" spc="28" dirty="0">
                <a:latin typeface="Arial MT"/>
                <a:cs typeface="Arial MT"/>
              </a:rPr>
              <a:t> </a:t>
            </a:r>
            <a:r>
              <a:rPr sz="2250" spc="7" dirty="0">
                <a:latin typeface="Arial MT"/>
                <a:cs typeface="Arial MT"/>
              </a:rPr>
              <a:t>covariate.</a:t>
            </a:r>
            <a:endParaRPr sz="2250" dirty="0">
              <a:latin typeface="Arial MT"/>
              <a:cs typeface="Arial MT"/>
            </a:endParaRPr>
          </a:p>
        </p:txBody>
      </p:sp>
      <p:sp>
        <p:nvSpPr>
          <p:cNvPr id="6" name="object 6"/>
          <p:cNvSpPr txBox="1"/>
          <p:nvPr/>
        </p:nvSpPr>
        <p:spPr>
          <a:xfrm>
            <a:off x="2025202" y="4114768"/>
            <a:ext cx="227707" cy="511202"/>
          </a:xfrm>
          <a:prstGeom prst="rect">
            <a:avLst/>
          </a:prstGeom>
        </p:spPr>
        <p:txBody>
          <a:bodyPr vert="horz" wrap="square" lIns="0" tIns="8037" rIns="0" bIns="0" rtlCol="0">
            <a:spAutoFit/>
          </a:bodyPr>
          <a:lstStyle/>
          <a:p>
            <a:pPr marL="8929">
              <a:spcBef>
                <a:spcPts val="63"/>
              </a:spcBef>
            </a:pPr>
            <a:r>
              <a:rPr sz="3269" spc="489" dirty="0">
                <a:solidFill>
                  <a:srgbClr val="B8BFC6"/>
                </a:solidFill>
                <a:latin typeface="Trebuchet MS"/>
                <a:cs typeface="Trebuchet MS"/>
              </a:rPr>
              <a:t>▪</a:t>
            </a:r>
            <a:endParaRPr sz="3269">
              <a:latin typeface="Trebuchet MS"/>
              <a:cs typeface="Trebuchet MS"/>
            </a:endParaRPr>
          </a:p>
        </p:txBody>
      </p:sp>
      <p:sp>
        <p:nvSpPr>
          <p:cNvPr id="7" name="object 7"/>
          <p:cNvSpPr txBox="1"/>
          <p:nvPr/>
        </p:nvSpPr>
        <p:spPr>
          <a:xfrm>
            <a:off x="2574721" y="4193165"/>
            <a:ext cx="6451253" cy="1040081"/>
          </a:xfrm>
          <a:prstGeom prst="rect">
            <a:avLst/>
          </a:prstGeom>
        </p:spPr>
        <p:txBody>
          <a:bodyPr vert="horz" wrap="square" lIns="0" tIns="11609" rIns="0" bIns="0" rtlCol="0">
            <a:spAutoFit/>
          </a:bodyPr>
          <a:lstStyle/>
          <a:p>
            <a:pPr marL="8929" marR="3572">
              <a:lnSpc>
                <a:spcPct val="99200"/>
              </a:lnSpc>
              <a:spcBef>
                <a:spcPts val="91"/>
              </a:spcBef>
            </a:pPr>
            <a:r>
              <a:rPr sz="2250" b="1" spc="-32" dirty="0">
                <a:latin typeface="Arial"/>
                <a:cs typeface="Arial"/>
              </a:rPr>
              <a:t>Targets</a:t>
            </a:r>
            <a:r>
              <a:rPr sz="2250" spc="-32" dirty="0">
                <a:latin typeface="Arial MT"/>
                <a:cs typeface="Arial MT"/>
              </a:rPr>
              <a:t>:</a:t>
            </a:r>
            <a:r>
              <a:rPr sz="2250" dirty="0">
                <a:latin typeface="Arial MT"/>
                <a:cs typeface="Arial MT"/>
              </a:rPr>
              <a:t> What </a:t>
            </a:r>
            <a:r>
              <a:rPr sz="2250" spc="18" dirty="0">
                <a:latin typeface="Arial MT"/>
                <a:cs typeface="Arial MT"/>
              </a:rPr>
              <a:t>we</a:t>
            </a:r>
            <a:r>
              <a:rPr sz="2250" spc="-4" dirty="0">
                <a:latin typeface="Arial MT"/>
                <a:cs typeface="Arial MT"/>
              </a:rPr>
              <a:t> </a:t>
            </a:r>
            <a:r>
              <a:rPr sz="2250" spc="28" dirty="0">
                <a:latin typeface="Arial MT"/>
                <a:cs typeface="Arial MT"/>
              </a:rPr>
              <a:t>want</a:t>
            </a:r>
            <a:r>
              <a:rPr sz="2250" dirty="0">
                <a:latin typeface="Arial MT"/>
                <a:cs typeface="Arial MT"/>
              </a:rPr>
              <a:t> </a:t>
            </a:r>
            <a:r>
              <a:rPr sz="2250" spc="60" dirty="0">
                <a:latin typeface="Arial MT"/>
                <a:cs typeface="Arial MT"/>
              </a:rPr>
              <a:t>to</a:t>
            </a:r>
            <a:r>
              <a:rPr sz="2250" dirty="0">
                <a:latin typeface="Arial MT"/>
                <a:cs typeface="Arial MT"/>
              </a:rPr>
              <a:t> </a:t>
            </a:r>
            <a:r>
              <a:rPr sz="2250" spc="28" dirty="0">
                <a:latin typeface="Arial MT"/>
                <a:cs typeface="Arial MT"/>
              </a:rPr>
              <a:t>predict.</a:t>
            </a:r>
            <a:r>
              <a:rPr sz="2250" dirty="0">
                <a:latin typeface="Arial MT"/>
                <a:cs typeface="Arial MT"/>
              </a:rPr>
              <a:t> </a:t>
            </a:r>
            <a:r>
              <a:rPr sz="2250" spc="7" dirty="0">
                <a:latin typeface="Arial MT"/>
                <a:cs typeface="Arial MT"/>
              </a:rPr>
              <a:t>Synonymous</a:t>
            </a:r>
            <a:r>
              <a:rPr sz="2250" dirty="0">
                <a:latin typeface="Arial MT"/>
                <a:cs typeface="Arial MT"/>
              </a:rPr>
              <a:t> </a:t>
            </a:r>
            <a:r>
              <a:rPr sz="2250" spc="60" dirty="0">
                <a:latin typeface="Arial MT"/>
                <a:cs typeface="Arial MT"/>
              </a:rPr>
              <a:t>to </a:t>
            </a:r>
            <a:r>
              <a:rPr sz="2250" spc="-611" dirty="0">
                <a:latin typeface="Arial MT"/>
                <a:cs typeface="Arial MT"/>
              </a:rPr>
              <a:t> </a:t>
            </a:r>
            <a:r>
              <a:rPr sz="2250" spc="28" dirty="0">
                <a:latin typeface="Arial MT"/>
                <a:cs typeface="Arial MT"/>
              </a:rPr>
              <a:t>outcome, </a:t>
            </a:r>
            <a:r>
              <a:rPr sz="2250" spc="39" dirty="0">
                <a:latin typeface="Arial MT"/>
                <a:cs typeface="Arial MT"/>
              </a:rPr>
              <a:t>output, </a:t>
            </a:r>
            <a:r>
              <a:rPr sz="2250" spc="18" dirty="0">
                <a:latin typeface="Arial MT"/>
                <a:cs typeface="Arial MT"/>
              </a:rPr>
              <a:t>ground </a:t>
            </a:r>
            <a:r>
              <a:rPr sz="2250" spc="25" dirty="0">
                <a:latin typeface="Arial MT"/>
                <a:cs typeface="Arial MT"/>
              </a:rPr>
              <a:t>truth, </a:t>
            </a:r>
            <a:r>
              <a:rPr sz="2250" spc="-4" dirty="0">
                <a:latin typeface="Arial MT"/>
                <a:cs typeface="Arial MT"/>
              </a:rPr>
              <a:t>response </a:t>
            </a:r>
            <a:r>
              <a:rPr sz="2250" spc="-7" dirty="0">
                <a:latin typeface="Arial MT"/>
                <a:cs typeface="Arial MT"/>
              </a:rPr>
              <a:t>variable, </a:t>
            </a:r>
            <a:r>
              <a:rPr sz="2250" spc="-4" dirty="0">
                <a:latin typeface="Arial MT"/>
                <a:cs typeface="Arial MT"/>
              </a:rPr>
              <a:t> </a:t>
            </a:r>
            <a:r>
              <a:rPr sz="2250" spc="21" dirty="0">
                <a:latin typeface="Arial MT"/>
                <a:cs typeface="Arial MT"/>
              </a:rPr>
              <a:t>dependent</a:t>
            </a:r>
            <a:r>
              <a:rPr sz="2250" spc="-4" dirty="0">
                <a:latin typeface="Arial MT"/>
                <a:cs typeface="Arial MT"/>
              </a:rPr>
              <a:t> </a:t>
            </a:r>
            <a:r>
              <a:rPr sz="2250" spc="-7" dirty="0">
                <a:latin typeface="Arial MT"/>
                <a:cs typeface="Arial MT"/>
              </a:rPr>
              <a:t>variable,</a:t>
            </a:r>
            <a:r>
              <a:rPr sz="2250" dirty="0">
                <a:latin typeface="Arial MT"/>
                <a:cs typeface="Arial MT"/>
              </a:rPr>
              <a:t> </a:t>
            </a:r>
            <a:r>
              <a:rPr sz="2250" spc="-42" dirty="0">
                <a:latin typeface="Arial MT"/>
                <a:cs typeface="Arial MT"/>
              </a:rPr>
              <a:t>(class)</a:t>
            </a:r>
            <a:r>
              <a:rPr sz="2250" dirty="0">
                <a:latin typeface="Arial MT"/>
                <a:cs typeface="Arial MT"/>
              </a:rPr>
              <a:t> </a:t>
            </a:r>
            <a:r>
              <a:rPr sz="2250" spc="-4" dirty="0">
                <a:latin typeface="Arial MT"/>
                <a:cs typeface="Arial MT"/>
              </a:rPr>
              <a:t>label</a:t>
            </a:r>
            <a:r>
              <a:rPr sz="2250" dirty="0">
                <a:latin typeface="Arial MT"/>
                <a:cs typeface="Arial MT"/>
              </a:rPr>
              <a:t> </a:t>
            </a:r>
            <a:r>
              <a:rPr sz="2250" spc="-56" dirty="0">
                <a:latin typeface="Arial MT"/>
                <a:cs typeface="Arial MT"/>
              </a:rPr>
              <a:t>(in</a:t>
            </a:r>
            <a:r>
              <a:rPr sz="2250" dirty="0">
                <a:latin typeface="Arial MT"/>
                <a:cs typeface="Arial MT"/>
              </a:rPr>
              <a:t> </a:t>
            </a:r>
            <a:r>
              <a:rPr sz="2250" spc="4" dirty="0">
                <a:latin typeface="Arial MT"/>
                <a:cs typeface="Arial MT"/>
              </a:rPr>
              <a:t>classification).</a:t>
            </a:r>
            <a:endParaRPr sz="2250" dirty="0">
              <a:latin typeface="Arial MT"/>
              <a:cs typeface="Arial MT"/>
            </a:endParaRPr>
          </a:p>
        </p:txBody>
      </p:sp>
      <p:sp>
        <p:nvSpPr>
          <p:cNvPr id="8" name="object 8"/>
          <p:cNvSpPr txBox="1"/>
          <p:nvPr/>
        </p:nvSpPr>
        <p:spPr>
          <a:xfrm>
            <a:off x="2025202" y="5516729"/>
            <a:ext cx="227707" cy="511202"/>
          </a:xfrm>
          <a:prstGeom prst="rect">
            <a:avLst/>
          </a:prstGeom>
        </p:spPr>
        <p:txBody>
          <a:bodyPr vert="horz" wrap="square" lIns="0" tIns="8037" rIns="0" bIns="0" rtlCol="0">
            <a:spAutoFit/>
          </a:bodyPr>
          <a:lstStyle/>
          <a:p>
            <a:pPr marL="8929">
              <a:spcBef>
                <a:spcPts val="63"/>
              </a:spcBef>
            </a:pPr>
            <a:r>
              <a:rPr sz="3269" spc="489" dirty="0">
                <a:solidFill>
                  <a:srgbClr val="B8BFC6"/>
                </a:solidFill>
                <a:latin typeface="Trebuchet MS"/>
                <a:cs typeface="Trebuchet MS"/>
              </a:rPr>
              <a:t>▪</a:t>
            </a:r>
            <a:endParaRPr sz="3269">
              <a:latin typeface="Trebuchet MS"/>
              <a:cs typeface="Trebuchet MS"/>
            </a:endParaRPr>
          </a:p>
        </p:txBody>
      </p:sp>
      <p:sp>
        <p:nvSpPr>
          <p:cNvPr id="9" name="object 9"/>
          <p:cNvSpPr txBox="1"/>
          <p:nvPr/>
        </p:nvSpPr>
        <p:spPr>
          <a:xfrm>
            <a:off x="2574720" y="5595127"/>
            <a:ext cx="7234833" cy="711884"/>
          </a:xfrm>
          <a:prstGeom prst="rect">
            <a:avLst/>
          </a:prstGeom>
        </p:spPr>
        <p:txBody>
          <a:bodyPr vert="horz" wrap="square" lIns="0" tIns="19199" rIns="0" bIns="0" rtlCol="0">
            <a:spAutoFit/>
          </a:bodyPr>
          <a:lstStyle/>
          <a:p>
            <a:pPr marL="8929" marR="3572">
              <a:lnSpc>
                <a:spcPts val="2686"/>
              </a:lnSpc>
              <a:spcBef>
                <a:spcPts val="151"/>
              </a:spcBef>
            </a:pPr>
            <a:r>
              <a:rPr sz="2250" b="1" dirty="0">
                <a:latin typeface="Arial"/>
                <a:cs typeface="Arial"/>
              </a:rPr>
              <a:t>Output </a:t>
            </a:r>
            <a:r>
              <a:rPr sz="2250" b="1" spc="207" dirty="0">
                <a:latin typeface="Arial"/>
                <a:cs typeface="Arial"/>
              </a:rPr>
              <a:t>/</a:t>
            </a:r>
            <a:r>
              <a:rPr sz="2250" b="1" spc="4" dirty="0">
                <a:latin typeface="Arial"/>
                <a:cs typeface="Arial"/>
              </a:rPr>
              <a:t> </a:t>
            </a:r>
            <a:r>
              <a:rPr sz="2250" b="1" spc="-7" dirty="0">
                <a:latin typeface="Arial"/>
                <a:cs typeface="Arial"/>
              </a:rPr>
              <a:t>prediction</a:t>
            </a:r>
            <a:r>
              <a:rPr sz="2250" spc="-7" dirty="0">
                <a:latin typeface="Arial MT"/>
                <a:cs typeface="Arial MT"/>
              </a:rPr>
              <a:t>:</a:t>
            </a:r>
            <a:r>
              <a:rPr sz="2250" spc="4" dirty="0">
                <a:latin typeface="Arial MT"/>
                <a:cs typeface="Arial MT"/>
              </a:rPr>
              <a:t> </a:t>
            </a:r>
            <a:r>
              <a:rPr sz="2250" spc="-18" dirty="0">
                <a:latin typeface="Arial MT"/>
                <a:cs typeface="Arial MT"/>
              </a:rPr>
              <a:t>use</a:t>
            </a:r>
            <a:r>
              <a:rPr sz="2250" dirty="0">
                <a:latin typeface="Arial MT"/>
                <a:cs typeface="Arial MT"/>
              </a:rPr>
              <a:t> </a:t>
            </a:r>
            <a:r>
              <a:rPr sz="2250" spc="18" dirty="0">
                <a:latin typeface="Arial MT"/>
                <a:cs typeface="Arial MT"/>
              </a:rPr>
              <a:t>this</a:t>
            </a:r>
            <a:r>
              <a:rPr sz="2250" spc="4" dirty="0">
                <a:latin typeface="Arial MT"/>
                <a:cs typeface="Arial MT"/>
              </a:rPr>
              <a:t> </a:t>
            </a:r>
            <a:r>
              <a:rPr sz="2250" spc="60" dirty="0">
                <a:latin typeface="Arial MT"/>
                <a:cs typeface="Arial MT"/>
              </a:rPr>
              <a:t>to</a:t>
            </a:r>
            <a:r>
              <a:rPr sz="2250" spc="4" dirty="0">
                <a:latin typeface="Arial MT"/>
                <a:cs typeface="Arial MT"/>
              </a:rPr>
              <a:t> </a:t>
            </a:r>
            <a:r>
              <a:rPr sz="2250" spc="18" dirty="0">
                <a:latin typeface="Arial MT"/>
                <a:cs typeface="Arial MT"/>
              </a:rPr>
              <a:t>distinguish</a:t>
            </a:r>
            <a:r>
              <a:rPr sz="2250" spc="4" dirty="0">
                <a:latin typeface="Arial MT"/>
                <a:cs typeface="Arial MT"/>
              </a:rPr>
              <a:t> </a:t>
            </a:r>
            <a:r>
              <a:rPr sz="2250" spc="18" dirty="0">
                <a:latin typeface="Arial MT"/>
                <a:cs typeface="Arial MT"/>
              </a:rPr>
              <a:t>from</a:t>
            </a:r>
            <a:r>
              <a:rPr sz="2250" dirty="0">
                <a:latin typeface="Arial MT"/>
                <a:cs typeface="Arial MT"/>
              </a:rPr>
              <a:t> </a:t>
            </a:r>
            <a:r>
              <a:rPr sz="2250" spc="7" dirty="0">
                <a:latin typeface="Arial MT"/>
                <a:cs typeface="Arial MT"/>
              </a:rPr>
              <a:t>targets; </a:t>
            </a:r>
            <a:r>
              <a:rPr sz="2250" spc="-611" dirty="0">
                <a:latin typeface="Arial MT"/>
                <a:cs typeface="Arial MT"/>
              </a:rPr>
              <a:t> </a:t>
            </a:r>
            <a:r>
              <a:rPr sz="2250" spc="-28" dirty="0">
                <a:latin typeface="Arial MT"/>
                <a:cs typeface="Arial MT"/>
              </a:rPr>
              <a:t>here,</a:t>
            </a:r>
            <a:r>
              <a:rPr sz="2250" dirty="0">
                <a:latin typeface="Arial MT"/>
                <a:cs typeface="Arial MT"/>
              </a:rPr>
              <a:t> </a:t>
            </a:r>
            <a:r>
              <a:rPr sz="2250" spc="-11" dirty="0">
                <a:latin typeface="Arial MT"/>
                <a:cs typeface="Arial MT"/>
              </a:rPr>
              <a:t>means</a:t>
            </a:r>
            <a:r>
              <a:rPr sz="2250" dirty="0">
                <a:latin typeface="Arial MT"/>
                <a:cs typeface="Arial MT"/>
              </a:rPr>
              <a:t> </a:t>
            </a:r>
            <a:r>
              <a:rPr sz="2250" spc="46" dirty="0">
                <a:latin typeface="Arial MT"/>
                <a:cs typeface="Arial MT"/>
              </a:rPr>
              <a:t>output</a:t>
            </a:r>
            <a:r>
              <a:rPr sz="2250" dirty="0">
                <a:latin typeface="Arial MT"/>
                <a:cs typeface="Arial MT"/>
              </a:rPr>
              <a:t> </a:t>
            </a:r>
            <a:r>
              <a:rPr sz="2250" spc="18" dirty="0">
                <a:latin typeface="Arial MT"/>
                <a:cs typeface="Arial MT"/>
              </a:rPr>
              <a:t>from</a:t>
            </a:r>
            <a:r>
              <a:rPr sz="2250" dirty="0">
                <a:latin typeface="Arial MT"/>
                <a:cs typeface="Arial MT"/>
              </a:rPr>
              <a:t> </a:t>
            </a:r>
            <a:r>
              <a:rPr sz="2250" spc="11" dirty="0">
                <a:latin typeface="Arial MT"/>
                <a:cs typeface="Arial MT"/>
              </a:rPr>
              <a:t>the</a:t>
            </a:r>
            <a:r>
              <a:rPr sz="2250" dirty="0">
                <a:latin typeface="Arial MT"/>
                <a:cs typeface="Arial MT"/>
              </a:rPr>
              <a:t> </a:t>
            </a:r>
            <a:r>
              <a:rPr sz="2250" spc="18" dirty="0">
                <a:latin typeface="Arial MT"/>
                <a:cs typeface="Arial MT"/>
              </a:rPr>
              <a:t>model.</a:t>
            </a:r>
            <a:endParaRPr sz="2250">
              <a:latin typeface="Arial MT"/>
              <a:cs typeface="Arial MT"/>
            </a:endParaRPr>
          </a:p>
        </p:txBody>
      </p:sp>
      <p:sp>
        <p:nvSpPr>
          <p:cNvPr id="10" name="object 10"/>
          <p:cNvSpPr txBox="1">
            <a:spLocks noGrp="1"/>
          </p:cNvSpPr>
          <p:nvPr>
            <p:ph type="title"/>
          </p:nvPr>
        </p:nvSpPr>
        <p:spPr>
          <a:xfrm>
            <a:off x="3158757" y="241386"/>
            <a:ext cx="7116336" cy="501460"/>
          </a:xfrm>
          <a:prstGeom prst="rect">
            <a:avLst/>
          </a:prstGeom>
        </p:spPr>
        <p:txBody>
          <a:bodyPr vert="horz" wrap="square" lIns="0" tIns="8930" rIns="0" bIns="0" rtlCol="0" anchor="ctr">
            <a:spAutoFit/>
          </a:bodyPr>
          <a:lstStyle/>
          <a:p>
            <a:pPr marL="8929">
              <a:lnSpc>
                <a:spcPct val="100000"/>
              </a:lnSpc>
              <a:spcBef>
                <a:spcPts val="70"/>
              </a:spcBef>
            </a:pPr>
            <a:r>
              <a:rPr sz="3200" b="1" spc="-5" dirty="0">
                <a:solidFill>
                  <a:srgbClr val="3333FF"/>
                </a:solidFill>
                <a:latin typeface="Carlito"/>
              </a:rPr>
              <a:t>ML Terminology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CB06-D50A-4134-F3DD-3AAEE8B715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8A43BC-CF4A-D911-86FB-ECE10074E04D}"/>
              </a:ext>
            </a:extLst>
          </p:cNvPr>
          <p:cNvSpPr>
            <a:spLocks noGrp="1"/>
          </p:cNvSpPr>
          <p:nvPr>
            <p:ph idx="1"/>
          </p:nvPr>
        </p:nvSpPr>
        <p:spPr/>
        <p:txBody>
          <a:bodyPr>
            <a:normAutofit/>
          </a:bodyPr>
          <a:lstStyle/>
          <a:p>
            <a:pPr marL="0" indent="0" algn="ctr">
              <a:spcBef>
                <a:spcPct val="0"/>
              </a:spcBef>
              <a:buNone/>
            </a:pPr>
            <a:endParaRPr lang="en-IN" sz="8000" b="1" spc="-5" dirty="0">
              <a:solidFill>
                <a:srgbClr val="3333FF"/>
              </a:solidFill>
              <a:latin typeface="Carlito"/>
              <a:ea typeface="+mj-ea"/>
              <a:cs typeface="+mj-cs"/>
            </a:endParaRPr>
          </a:p>
          <a:p>
            <a:pPr marL="0" indent="0" algn="ctr">
              <a:spcBef>
                <a:spcPct val="0"/>
              </a:spcBef>
              <a:buNone/>
            </a:pPr>
            <a:r>
              <a:rPr lang="en-IN" sz="8000" b="1" spc="-5" dirty="0">
                <a:solidFill>
                  <a:srgbClr val="3333FF"/>
                </a:solidFill>
                <a:latin typeface="Carlito"/>
                <a:ea typeface="+mj-ea"/>
                <a:cs typeface="+mj-cs"/>
              </a:rPr>
              <a:t>THANK YOU</a:t>
            </a:r>
          </a:p>
        </p:txBody>
      </p:sp>
      <p:sp>
        <p:nvSpPr>
          <p:cNvPr id="4" name="Date Placeholder 3">
            <a:extLst>
              <a:ext uri="{FF2B5EF4-FFF2-40B4-BE49-F238E27FC236}">
                <a16:creationId xmlns:a16="http://schemas.microsoft.com/office/drawing/2014/main" id="{5F82E249-4375-1A97-C7EE-883C4D53E5BB}"/>
              </a:ext>
            </a:extLst>
          </p:cNvPr>
          <p:cNvSpPr>
            <a:spLocks noGrp="1"/>
          </p:cNvSpPr>
          <p:nvPr>
            <p:ph type="dt" sz="half" idx="10"/>
          </p:nvPr>
        </p:nvSpPr>
        <p:spPr/>
        <p:txBody>
          <a:bodyPr/>
          <a:lstStyle/>
          <a:p>
            <a:r>
              <a:rPr lang="en-US"/>
              <a:t>Kriti Ohri</a:t>
            </a:r>
            <a:endParaRPr lang="en-IN" dirty="0"/>
          </a:p>
        </p:txBody>
      </p:sp>
      <p:sp>
        <p:nvSpPr>
          <p:cNvPr id="5" name="Footer Placeholder 4">
            <a:extLst>
              <a:ext uri="{FF2B5EF4-FFF2-40B4-BE49-F238E27FC236}">
                <a16:creationId xmlns:a16="http://schemas.microsoft.com/office/drawing/2014/main" id="{E391A8CA-5546-F62B-8317-742FA1D186B5}"/>
              </a:ext>
            </a:extLst>
          </p:cNvPr>
          <p:cNvSpPr>
            <a:spLocks noGrp="1"/>
          </p:cNvSpPr>
          <p:nvPr>
            <p:ph type="ftr" sz="quarter" idx="11"/>
          </p:nvPr>
        </p:nvSpPr>
        <p:spPr/>
        <p:txBody>
          <a:bodyPr/>
          <a:lstStyle/>
          <a:p>
            <a:r>
              <a:rPr lang="en-IN"/>
              <a:t>Machine Learning</a:t>
            </a:r>
            <a:endParaRPr lang="en-IN" dirty="0"/>
          </a:p>
        </p:txBody>
      </p:sp>
    </p:spTree>
    <p:extLst>
      <p:ext uri="{BB962C8B-B14F-4D97-AF65-F5344CB8AC3E}">
        <p14:creationId xmlns:p14="http://schemas.microsoft.com/office/powerpoint/2010/main" val="256670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03A3-6DF5-45C7-9A80-1226C7D6C2B1}"/>
              </a:ext>
            </a:extLst>
          </p:cNvPr>
          <p:cNvSpPr>
            <a:spLocks noGrp="1"/>
          </p:cNvSpPr>
          <p:nvPr>
            <p:ph type="title"/>
          </p:nvPr>
        </p:nvSpPr>
        <p:spPr/>
        <p:txBody>
          <a:bodyPr/>
          <a:lstStyle/>
          <a:p>
            <a:r>
              <a:rPr lang="en-US" sz="2800" b="1" spc="-5" dirty="0">
                <a:solidFill>
                  <a:srgbClr val="3333FF"/>
                </a:solidFill>
                <a:latin typeface="Carlito"/>
              </a:rPr>
              <a:t>Learning??</a:t>
            </a:r>
            <a:endParaRPr lang="en-IN" sz="2800" b="1" spc="-5" dirty="0">
              <a:solidFill>
                <a:srgbClr val="3333FF"/>
              </a:solidFill>
              <a:latin typeface="Carlito"/>
            </a:endParaRPr>
          </a:p>
        </p:txBody>
      </p:sp>
      <p:pic>
        <p:nvPicPr>
          <p:cNvPr id="2052" name="Picture 4" descr="The History Of The Charminar, Hyderabad In 1 Minute">
            <a:extLst>
              <a:ext uri="{FF2B5EF4-FFF2-40B4-BE49-F238E27FC236}">
                <a16:creationId xmlns:a16="http://schemas.microsoft.com/office/drawing/2014/main" id="{0E21EF6F-A9FA-B196-B507-0C911139E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916" y="1898546"/>
            <a:ext cx="5023971" cy="334931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a:extLst>
              <a:ext uri="{FF2B5EF4-FFF2-40B4-BE49-F238E27FC236}">
                <a16:creationId xmlns:a16="http://schemas.microsoft.com/office/drawing/2014/main" id="{73AAD021-C78F-58B7-1F2B-EFADEC15E011}"/>
              </a:ext>
            </a:extLst>
          </p:cNvPr>
          <p:cNvSpPr>
            <a:spLocks noGrp="1"/>
          </p:cNvSpPr>
          <p:nvPr>
            <p:ph type="ftr" sz="quarter" idx="11"/>
          </p:nvPr>
        </p:nvSpPr>
        <p:spPr/>
        <p:txBody>
          <a:bodyPr/>
          <a:lstStyle/>
          <a:p>
            <a:r>
              <a:rPr lang="en-IN"/>
              <a:t>Machine Learning</a:t>
            </a:r>
            <a:endParaRPr lang="en-IN" dirty="0"/>
          </a:p>
        </p:txBody>
      </p:sp>
      <p:sp>
        <p:nvSpPr>
          <p:cNvPr id="12" name="Date Placeholder 11">
            <a:extLst>
              <a:ext uri="{FF2B5EF4-FFF2-40B4-BE49-F238E27FC236}">
                <a16:creationId xmlns:a16="http://schemas.microsoft.com/office/drawing/2014/main" id="{E03B16F8-C47C-6269-DFDB-F3C6B0A570BC}"/>
              </a:ext>
            </a:extLst>
          </p:cNvPr>
          <p:cNvSpPr>
            <a:spLocks noGrp="1"/>
          </p:cNvSpPr>
          <p:nvPr>
            <p:ph type="dt" sz="half" idx="10"/>
          </p:nvPr>
        </p:nvSpPr>
        <p:spPr/>
        <p:txBody>
          <a:bodyPr/>
          <a:lstStyle/>
          <a:p>
            <a:r>
              <a:rPr lang="en-US"/>
              <a:t>Kriti Ohri</a:t>
            </a:r>
            <a:endParaRPr lang="en-IN" dirty="0"/>
          </a:p>
        </p:txBody>
      </p:sp>
      <p:pic>
        <p:nvPicPr>
          <p:cNvPr id="1026" name="Picture 2" descr="Gateway of India - Wikipedia">
            <a:extLst>
              <a:ext uri="{FF2B5EF4-FFF2-40B4-BE49-F238E27FC236}">
                <a16:creationId xmlns:a16="http://schemas.microsoft.com/office/drawing/2014/main" id="{00FBEB97-3264-8E3D-01D7-7E7E3F46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129" y="1908313"/>
            <a:ext cx="4114800" cy="333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86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7613-1CEB-757B-35D1-0027B39EEC90}"/>
              </a:ext>
            </a:extLst>
          </p:cNvPr>
          <p:cNvSpPr>
            <a:spLocks noGrp="1"/>
          </p:cNvSpPr>
          <p:nvPr>
            <p:ph type="title"/>
          </p:nvPr>
        </p:nvSpPr>
        <p:spPr/>
        <p:txBody>
          <a:bodyPr/>
          <a:lstStyle/>
          <a:p>
            <a:r>
              <a:rPr lang="en-IN" sz="2800" b="1" spc="-5" dirty="0">
                <a:solidFill>
                  <a:srgbClr val="3333FF"/>
                </a:solidFill>
                <a:latin typeface="Carlito"/>
              </a:rPr>
              <a:t>Intelligence</a:t>
            </a:r>
          </a:p>
        </p:txBody>
      </p:sp>
      <p:sp>
        <p:nvSpPr>
          <p:cNvPr id="3" name="Content Placeholder 2">
            <a:extLst>
              <a:ext uri="{FF2B5EF4-FFF2-40B4-BE49-F238E27FC236}">
                <a16:creationId xmlns:a16="http://schemas.microsoft.com/office/drawing/2014/main" id="{3A24C504-8F58-7DEB-2B13-87F6F393A12B}"/>
              </a:ext>
            </a:extLst>
          </p:cNvPr>
          <p:cNvSpPr>
            <a:spLocks noGrp="1"/>
          </p:cNvSpPr>
          <p:nvPr>
            <p:ph idx="1"/>
          </p:nvPr>
        </p:nvSpPr>
        <p:spPr/>
        <p:txBody>
          <a:bodyPr/>
          <a:lstStyle/>
          <a:p>
            <a:pPr marL="0" indent="0" algn="just">
              <a:buNone/>
            </a:pPr>
            <a:r>
              <a:rPr lang="en-IN" dirty="0"/>
              <a:t>What is intelligence?</a:t>
            </a:r>
          </a:p>
          <a:p>
            <a:pPr marL="0" indent="0" algn="just">
              <a:buNone/>
            </a:pPr>
            <a:r>
              <a:rPr lang="en-IN" dirty="0"/>
              <a:t>It can be defined as the ability to comprehend; to understand and profit  from experience</a:t>
            </a:r>
          </a:p>
          <a:p>
            <a:pPr marL="0" indent="0" algn="just">
              <a:buNone/>
            </a:pPr>
            <a:r>
              <a:rPr lang="en-IN" dirty="0"/>
              <a:t>Capability to acquire and apply knowledge</a:t>
            </a:r>
          </a:p>
          <a:p>
            <a:pPr marL="0" indent="0" algn="just">
              <a:buNone/>
            </a:pPr>
            <a:endParaRPr lang="en-IN" dirty="0"/>
          </a:p>
          <a:p>
            <a:endParaRPr lang="en-IN" dirty="0"/>
          </a:p>
        </p:txBody>
      </p:sp>
      <p:sp>
        <p:nvSpPr>
          <p:cNvPr id="6" name="Footer Placeholder 5">
            <a:extLst>
              <a:ext uri="{FF2B5EF4-FFF2-40B4-BE49-F238E27FC236}">
                <a16:creationId xmlns:a16="http://schemas.microsoft.com/office/drawing/2014/main" id="{5A445975-12B9-4687-BA9C-C790F221D255}"/>
              </a:ext>
            </a:extLst>
          </p:cNvPr>
          <p:cNvSpPr>
            <a:spLocks noGrp="1"/>
          </p:cNvSpPr>
          <p:nvPr>
            <p:ph type="ftr" sz="quarter" idx="11"/>
          </p:nvPr>
        </p:nvSpPr>
        <p:spPr/>
        <p:txBody>
          <a:bodyPr/>
          <a:lstStyle/>
          <a:p>
            <a:r>
              <a:rPr lang="en-IN"/>
              <a:t>Machine Learning</a:t>
            </a:r>
            <a:endParaRPr lang="en-IN" dirty="0"/>
          </a:p>
        </p:txBody>
      </p:sp>
      <p:sp>
        <p:nvSpPr>
          <p:cNvPr id="8" name="Date Placeholder 7">
            <a:extLst>
              <a:ext uri="{FF2B5EF4-FFF2-40B4-BE49-F238E27FC236}">
                <a16:creationId xmlns:a16="http://schemas.microsoft.com/office/drawing/2014/main" id="{9E415EA8-1909-EE8A-FF39-0DA2661AD55A}"/>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3866796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24564-F068-4FD3-6134-9109E963B251}"/>
              </a:ext>
            </a:extLst>
          </p:cNvPr>
          <p:cNvSpPr>
            <a:spLocks noGrp="1"/>
          </p:cNvSpPr>
          <p:nvPr>
            <p:ph type="title"/>
          </p:nvPr>
        </p:nvSpPr>
        <p:spPr/>
        <p:txBody>
          <a:bodyPr/>
          <a:lstStyle/>
          <a:p>
            <a:r>
              <a:rPr lang="en-IN" sz="2800" b="1" spc="-5" dirty="0">
                <a:solidFill>
                  <a:srgbClr val="3333FF"/>
                </a:solidFill>
                <a:latin typeface="Carlito"/>
              </a:rPr>
              <a:t>Plato’s Theory of Learning</a:t>
            </a:r>
          </a:p>
        </p:txBody>
      </p:sp>
      <p:sp>
        <p:nvSpPr>
          <p:cNvPr id="6" name="Content Placeholder 5">
            <a:extLst>
              <a:ext uri="{FF2B5EF4-FFF2-40B4-BE49-F238E27FC236}">
                <a16:creationId xmlns:a16="http://schemas.microsoft.com/office/drawing/2014/main" id="{EAE55332-F52C-6E71-DCB0-4C8C33F93B65}"/>
              </a:ext>
            </a:extLst>
          </p:cNvPr>
          <p:cNvSpPr>
            <a:spLocks noGrp="1"/>
          </p:cNvSpPr>
          <p:nvPr>
            <p:ph idx="1"/>
          </p:nvPr>
        </p:nvSpPr>
        <p:spPr>
          <a:xfrm>
            <a:off x="907774" y="1329858"/>
            <a:ext cx="10515600" cy="4351338"/>
          </a:xfrm>
        </p:spPr>
        <p:txBody>
          <a:bodyPr/>
          <a:lstStyle/>
          <a:p>
            <a:pPr marL="0" indent="0">
              <a:buNone/>
            </a:pPr>
            <a:r>
              <a:rPr lang="en-IN" b="1" dirty="0"/>
              <a:t>Plato</a:t>
            </a:r>
          </a:p>
          <a:p>
            <a:pPr marL="0" indent="0" algn="just">
              <a:buNone/>
            </a:pPr>
            <a:r>
              <a:rPr lang="en-IN" dirty="0"/>
              <a:t>The concept of abstract ideas are known to us </a:t>
            </a:r>
            <a:r>
              <a:rPr lang="en-IN" dirty="0" err="1"/>
              <a:t>apriori</a:t>
            </a:r>
            <a:r>
              <a:rPr lang="en-IN" dirty="0"/>
              <a:t>, through a mystic connection with world.</a:t>
            </a:r>
          </a:p>
          <a:p>
            <a:pPr marL="0" indent="0" algn="just">
              <a:buNone/>
            </a:pPr>
            <a:r>
              <a:rPr lang="en-IN" dirty="0"/>
              <a:t>He concluded  that ability to think is found in a priori knowledge of the concepts.</a:t>
            </a:r>
          </a:p>
          <a:p>
            <a:endParaRPr lang="en-IN" dirty="0"/>
          </a:p>
        </p:txBody>
      </p:sp>
      <p:pic>
        <p:nvPicPr>
          <p:cNvPr id="8" name="Picture 2" descr="Science Says Earth Is Made of Cubes | Plato Ideas">
            <a:extLst>
              <a:ext uri="{FF2B5EF4-FFF2-40B4-BE49-F238E27FC236}">
                <a16:creationId xmlns:a16="http://schemas.microsoft.com/office/drawing/2014/main" id="{6C868B62-2D7E-6775-9C97-EE472F316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206" y="3573565"/>
            <a:ext cx="2739473" cy="273947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a:extLst>
              <a:ext uri="{FF2B5EF4-FFF2-40B4-BE49-F238E27FC236}">
                <a16:creationId xmlns:a16="http://schemas.microsoft.com/office/drawing/2014/main" id="{504AA152-6E1E-104A-E5C2-D6DD6E08FBBA}"/>
              </a:ext>
            </a:extLst>
          </p:cNvPr>
          <p:cNvSpPr>
            <a:spLocks noGrp="1"/>
          </p:cNvSpPr>
          <p:nvPr>
            <p:ph type="ftr" sz="quarter" idx="11"/>
          </p:nvPr>
        </p:nvSpPr>
        <p:spPr/>
        <p:txBody>
          <a:bodyPr/>
          <a:lstStyle/>
          <a:p>
            <a:r>
              <a:rPr lang="en-IN"/>
              <a:t>Machine Learning</a:t>
            </a:r>
            <a:endParaRPr lang="en-IN" dirty="0"/>
          </a:p>
        </p:txBody>
      </p:sp>
      <p:sp>
        <p:nvSpPr>
          <p:cNvPr id="12" name="Date Placeholder 11">
            <a:extLst>
              <a:ext uri="{FF2B5EF4-FFF2-40B4-BE49-F238E27FC236}">
                <a16:creationId xmlns:a16="http://schemas.microsoft.com/office/drawing/2014/main" id="{F6C9CC2F-9E72-B9CC-2BBF-89BF8330125E}"/>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260296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0728-699C-20E1-E92A-F4CDA11B711A}"/>
              </a:ext>
            </a:extLst>
          </p:cNvPr>
          <p:cNvSpPr>
            <a:spLocks noGrp="1"/>
          </p:cNvSpPr>
          <p:nvPr>
            <p:ph type="title"/>
          </p:nvPr>
        </p:nvSpPr>
        <p:spPr/>
        <p:txBody>
          <a:bodyPr/>
          <a:lstStyle/>
          <a:p>
            <a:r>
              <a:rPr lang="en-IN" sz="2800" b="1" spc="-5" dirty="0">
                <a:solidFill>
                  <a:srgbClr val="3333FF"/>
                </a:solidFill>
                <a:latin typeface="Carlito"/>
              </a:rPr>
              <a:t>Aristotle’s Theory on Learning</a:t>
            </a:r>
          </a:p>
        </p:txBody>
      </p:sp>
      <p:sp>
        <p:nvSpPr>
          <p:cNvPr id="3" name="Content Placeholder 2">
            <a:extLst>
              <a:ext uri="{FF2B5EF4-FFF2-40B4-BE49-F238E27FC236}">
                <a16:creationId xmlns:a16="http://schemas.microsoft.com/office/drawing/2014/main" id="{55331023-C4F4-EE8E-4E23-64C3220C0B56}"/>
              </a:ext>
            </a:extLst>
          </p:cNvPr>
          <p:cNvSpPr>
            <a:spLocks noGrp="1"/>
          </p:cNvSpPr>
          <p:nvPr>
            <p:ph idx="1"/>
          </p:nvPr>
        </p:nvSpPr>
        <p:spPr/>
        <p:txBody>
          <a:bodyPr/>
          <a:lstStyle/>
          <a:p>
            <a:pPr marL="0" indent="0">
              <a:buNone/>
            </a:pPr>
            <a:r>
              <a:rPr lang="en-IN" b="1" dirty="0"/>
              <a:t>Aristotle </a:t>
            </a:r>
          </a:p>
          <a:p>
            <a:r>
              <a:rPr lang="en-IN" dirty="0"/>
              <a:t> Criticized his teachers theory, as its not taking into account the important aspect:</a:t>
            </a:r>
          </a:p>
          <a:p>
            <a:r>
              <a:rPr lang="en-IN" dirty="0"/>
              <a:t>An ability to learn or adapt to changing world.</a:t>
            </a:r>
          </a:p>
          <a:p>
            <a:endParaRPr lang="en-IN" dirty="0"/>
          </a:p>
          <a:p>
            <a:endParaRPr lang="en-IN" dirty="0"/>
          </a:p>
        </p:txBody>
      </p:sp>
      <p:pic>
        <p:nvPicPr>
          <p:cNvPr id="5" name="Picture 2" descr="The Philosophy of Aristotle – Literary Theory and Criticism">
            <a:extLst>
              <a:ext uri="{FF2B5EF4-FFF2-40B4-BE49-F238E27FC236}">
                <a16:creationId xmlns:a16="http://schemas.microsoft.com/office/drawing/2014/main" id="{2931487E-F050-94D5-7FD9-BB0A4CDDB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358" y="3715302"/>
            <a:ext cx="2531075" cy="294480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F5612C40-65AC-F8D8-A462-F729F9EAAF9E}"/>
              </a:ext>
            </a:extLst>
          </p:cNvPr>
          <p:cNvSpPr>
            <a:spLocks noGrp="1"/>
          </p:cNvSpPr>
          <p:nvPr>
            <p:ph type="ftr" sz="quarter" idx="11"/>
          </p:nvPr>
        </p:nvSpPr>
        <p:spPr/>
        <p:txBody>
          <a:bodyPr/>
          <a:lstStyle/>
          <a:p>
            <a:r>
              <a:rPr lang="en-IN"/>
              <a:t>Machine Learning</a:t>
            </a:r>
            <a:endParaRPr lang="en-IN" dirty="0"/>
          </a:p>
        </p:txBody>
      </p:sp>
      <p:sp>
        <p:nvSpPr>
          <p:cNvPr id="9" name="Date Placeholder 8">
            <a:extLst>
              <a:ext uri="{FF2B5EF4-FFF2-40B4-BE49-F238E27FC236}">
                <a16:creationId xmlns:a16="http://schemas.microsoft.com/office/drawing/2014/main" id="{7A481A8D-FF13-6478-A5A0-C39C045D6707}"/>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173431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1A66-FBFE-411B-A2BE-1B800434CAEE}"/>
              </a:ext>
            </a:extLst>
          </p:cNvPr>
          <p:cNvSpPr>
            <a:spLocks noGrp="1"/>
          </p:cNvSpPr>
          <p:nvPr>
            <p:ph type="title"/>
          </p:nvPr>
        </p:nvSpPr>
        <p:spPr/>
        <p:txBody>
          <a:bodyPr/>
          <a:lstStyle/>
          <a:p>
            <a:r>
              <a:rPr lang="en-US" sz="2800" b="1" spc="-5" dirty="0">
                <a:solidFill>
                  <a:srgbClr val="3333FF"/>
                </a:solidFill>
                <a:latin typeface="Carlito"/>
              </a:rPr>
              <a:t>Human intellect </a:t>
            </a:r>
            <a:r>
              <a:rPr lang="en-US" sz="2800" b="1" spc="-5" dirty="0">
                <a:solidFill>
                  <a:srgbClr val="3333FF"/>
                </a:solidFill>
                <a:latin typeface="Carlito"/>
                <a:sym typeface="Wingdings" panose="05000000000000000000" pitchFamily="2" charset="2"/>
              </a:rPr>
              <a:t> </a:t>
            </a:r>
            <a:r>
              <a:rPr lang="en-US" sz="2800" b="1" spc="-5" dirty="0">
                <a:solidFill>
                  <a:srgbClr val="3333FF"/>
                </a:solidFill>
                <a:latin typeface="Carlito"/>
              </a:rPr>
              <a:t>machines</a:t>
            </a:r>
            <a:endParaRPr lang="en-IN" sz="2800" b="1" spc="-5" dirty="0">
              <a:solidFill>
                <a:srgbClr val="3333FF"/>
              </a:solidFill>
              <a:latin typeface="Carlito"/>
            </a:endParaRPr>
          </a:p>
        </p:txBody>
      </p:sp>
      <p:pic>
        <p:nvPicPr>
          <p:cNvPr id="4" name="Content Placeholder 3">
            <a:extLst>
              <a:ext uri="{FF2B5EF4-FFF2-40B4-BE49-F238E27FC236}">
                <a16:creationId xmlns:a16="http://schemas.microsoft.com/office/drawing/2014/main" id="{C0175B45-E8B7-4B4C-BB6D-F07A6C4B914C}"/>
              </a:ext>
            </a:extLst>
          </p:cNvPr>
          <p:cNvPicPr>
            <a:picLocks noGrp="1" noChangeAspect="1"/>
          </p:cNvPicPr>
          <p:nvPr>
            <p:ph idx="1"/>
          </p:nvPr>
        </p:nvPicPr>
        <p:blipFill>
          <a:blip r:embed="rId3"/>
          <a:stretch>
            <a:fillRect/>
          </a:stretch>
        </p:blipFill>
        <p:spPr>
          <a:xfrm>
            <a:off x="1679121" y="2221852"/>
            <a:ext cx="2808904" cy="2808904"/>
          </a:xfrm>
          <a:prstGeom prst="rect">
            <a:avLst/>
          </a:prstGeom>
        </p:spPr>
      </p:pic>
      <p:pic>
        <p:nvPicPr>
          <p:cNvPr id="5" name="Picture 4">
            <a:extLst>
              <a:ext uri="{FF2B5EF4-FFF2-40B4-BE49-F238E27FC236}">
                <a16:creationId xmlns:a16="http://schemas.microsoft.com/office/drawing/2014/main" id="{0D92DE85-9CA1-4E9A-86AF-45EAB46F2D55}"/>
              </a:ext>
            </a:extLst>
          </p:cNvPr>
          <p:cNvPicPr>
            <a:picLocks noChangeAspect="1"/>
          </p:cNvPicPr>
          <p:nvPr/>
        </p:nvPicPr>
        <p:blipFill>
          <a:blip r:embed="rId4"/>
          <a:stretch>
            <a:fillRect/>
          </a:stretch>
        </p:blipFill>
        <p:spPr>
          <a:xfrm>
            <a:off x="7172227" y="2786645"/>
            <a:ext cx="2886075" cy="2143125"/>
          </a:xfrm>
          <a:prstGeom prst="rect">
            <a:avLst/>
          </a:prstGeom>
        </p:spPr>
      </p:pic>
      <p:sp>
        <p:nvSpPr>
          <p:cNvPr id="6" name="TextBox 5">
            <a:extLst>
              <a:ext uri="{FF2B5EF4-FFF2-40B4-BE49-F238E27FC236}">
                <a16:creationId xmlns:a16="http://schemas.microsoft.com/office/drawing/2014/main" id="{39D3D93A-1B42-4AD8-9DD2-313D9EC0C27A}"/>
              </a:ext>
            </a:extLst>
          </p:cNvPr>
          <p:cNvSpPr txBox="1"/>
          <p:nvPr/>
        </p:nvSpPr>
        <p:spPr>
          <a:xfrm>
            <a:off x="2446362" y="5192588"/>
            <a:ext cx="1791478" cy="369332"/>
          </a:xfrm>
          <a:prstGeom prst="rect">
            <a:avLst/>
          </a:prstGeom>
          <a:noFill/>
        </p:spPr>
        <p:txBody>
          <a:bodyPr wrap="square" rtlCol="0">
            <a:spAutoFit/>
          </a:bodyPr>
          <a:lstStyle/>
          <a:p>
            <a:r>
              <a:rPr lang="en-US" dirty="0"/>
              <a:t>Human</a:t>
            </a:r>
            <a:endParaRPr lang="en-IN" dirty="0"/>
          </a:p>
        </p:txBody>
      </p:sp>
      <p:sp>
        <p:nvSpPr>
          <p:cNvPr id="7" name="TextBox 6">
            <a:extLst>
              <a:ext uri="{FF2B5EF4-FFF2-40B4-BE49-F238E27FC236}">
                <a16:creationId xmlns:a16="http://schemas.microsoft.com/office/drawing/2014/main" id="{C1E7050D-866F-49EE-86FE-48C7B5110C4B}"/>
              </a:ext>
            </a:extLst>
          </p:cNvPr>
          <p:cNvSpPr txBox="1"/>
          <p:nvPr/>
        </p:nvSpPr>
        <p:spPr>
          <a:xfrm>
            <a:off x="8266824" y="5215964"/>
            <a:ext cx="1791478" cy="369332"/>
          </a:xfrm>
          <a:prstGeom prst="rect">
            <a:avLst/>
          </a:prstGeom>
          <a:noFill/>
        </p:spPr>
        <p:txBody>
          <a:bodyPr wrap="square" rtlCol="0">
            <a:spAutoFit/>
          </a:bodyPr>
          <a:lstStyle/>
          <a:p>
            <a:r>
              <a:rPr lang="en-US" dirty="0"/>
              <a:t>Machine</a:t>
            </a:r>
            <a:endParaRPr lang="en-IN" dirty="0"/>
          </a:p>
        </p:txBody>
      </p:sp>
      <p:cxnSp>
        <p:nvCxnSpPr>
          <p:cNvPr id="9" name="Straight Arrow Connector 8">
            <a:extLst>
              <a:ext uri="{FF2B5EF4-FFF2-40B4-BE49-F238E27FC236}">
                <a16:creationId xmlns:a16="http://schemas.microsoft.com/office/drawing/2014/main" id="{3B1C399E-1FFE-422A-BD06-183E74783A57}"/>
              </a:ext>
            </a:extLst>
          </p:cNvPr>
          <p:cNvCxnSpPr/>
          <p:nvPr/>
        </p:nvCxnSpPr>
        <p:spPr>
          <a:xfrm>
            <a:off x="4898571" y="3928188"/>
            <a:ext cx="1940768" cy="0"/>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10" name="TextBox 9">
            <a:extLst>
              <a:ext uri="{FF2B5EF4-FFF2-40B4-BE49-F238E27FC236}">
                <a16:creationId xmlns:a16="http://schemas.microsoft.com/office/drawing/2014/main" id="{F3976A73-A3F0-42E8-AB4A-9EBEDCA9C4E4}"/>
              </a:ext>
            </a:extLst>
          </p:cNvPr>
          <p:cNvSpPr txBox="1"/>
          <p:nvPr/>
        </p:nvSpPr>
        <p:spPr>
          <a:xfrm>
            <a:off x="4991878" y="3144422"/>
            <a:ext cx="1847461" cy="646331"/>
          </a:xfrm>
          <a:prstGeom prst="rect">
            <a:avLst/>
          </a:prstGeom>
          <a:noFill/>
        </p:spPr>
        <p:txBody>
          <a:bodyPr wrap="square" rtlCol="0">
            <a:spAutoFit/>
          </a:bodyPr>
          <a:lstStyle/>
          <a:p>
            <a:pPr algn="ctr"/>
            <a:r>
              <a:rPr lang="en-US" dirty="0"/>
              <a:t>Intellectual Capability</a:t>
            </a:r>
            <a:endParaRPr lang="en-IN" dirty="0"/>
          </a:p>
        </p:txBody>
      </p:sp>
      <p:sp>
        <p:nvSpPr>
          <p:cNvPr id="8" name="Footer Placeholder 7">
            <a:extLst>
              <a:ext uri="{FF2B5EF4-FFF2-40B4-BE49-F238E27FC236}">
                <a16:creationId xmlns:a16="http://schemas.microsoft.com/office/drawing/2014/main" id="{7D79E604-5E6D-23E6-2860-16D59484F611}"/>
              </a:ext>
            </a:extLst>
          </p:cNvPr>
          <p:cNvSpPr>
            <a:spLocks noGrp="1"/>
          </p:cNvSpPr>
          <p:nvPr>
            <p:ph type="ftr" sz="quarter" idx="11"/>
          </p:nvPr>
        </p:nvSpPr>
        <p:spPr/>
        <p:txBody>
          <a:bodyPr/>
          <a:lstStyle/>
          <a:p>
            <a:r>
              <a:rPr lang="en-IN"/>
              <a:t>Machine Learning</a:t>
            </a:r>
            <a:endParaRPr lang="en-IN" dirty="0"/>
          </a:p>
        </p:txBody>
      </p:sp>
      <p:sp>
        <p:nvSpPr>
          <p:cNvPr id="12" name="Date Placeholder 11">
            <a:extLst>
              <a:ext uri="{FF2B5EF4-FFF2-40B4-BE49-F238E27FC236}">
                <a16:creationId xmlns:a16="http://schemas.microsoft.com/office/drawing/2014/main" id="{EB8892EE-74E4-C319-B347-EE412A58AE9C}"/>
              </a:ext>
            </a:extLst>
          </p:cNvPr>
          <p:cNvSpPr>
            <a:spLocks noGrp="1"/>
          </p:cNvSpPr>
          <p:nvPr>
            <p:ph type="dt" sz="half" idx="10"/>
          </p:nvPr>
        </p:nvSpPr>
        <p:spPr/>
        <p:txBody>
          <a:bodyPr/>
          <a:lstStyle/>
          <a:p>
            <a:r>
              <a:rPr lang="en-US"/>
              <a:t>Kriti Ohri</a:t>
            </a:r>
            <a:endParaRPr lang="en-IN" dirty="0"/>
          </a:p>
        </p:txBody>
      </p:sp>
    </p:spTree>
    <p:extLst>
      <p:ext uri="{BB962C8B-B14F-4D97-AF65-F5344CB8AC3E}">
        <p14:creationId xmlns:p14="http://schemas.microsoft.com/office/powerpoint/2010/main" val="227825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81094</TotalTime>
  <Words>3971</Words>
  <Application>Microsoft Office PowerPoint</Application>
  <PresentationFormat>Widescreen</PresentationFormat>
  <Paragraphs>341</Paragraphs>
  <Slides>46</Slides>
  <Notes>17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Adobe Caslon Pro</vt:lpstr>
      <vt:lpstr>Arial</vt:lpstr>
      <vt:lpstr>Arial</vt:lpstr>
      <vt:lpstr>Arial MT</vt:lpstr>
      <vt:lpstr>Calibri</vt:lpstr>
      <vt:lpstr>Calibri Light</vt:lpstr>
      <vt:lpstr>Cambria</vt:lpstr>
      <vt:lpstr>Cambria Math</vt:lpstr>
      <vt:lpstr>Carlito</vt:lpstr>
      <vt:lpstr>Google Sans</vt:lpstr>
      <vt:lpstr>inter-bold</vt:lpstr>
      <vt:lpstr>inter-regular</vt:lpstr>
      <vt:lpstr>Open Sans</vt:lpstr>
      <vt:lpstr>Roboto</vt:lpstr>
      <vt:lpstr>Trebuchet MS</vt:lpstr>
      <vt:lpstr>Office Theme</vt:lpstr>
      <vt:lpstr>PowerPoint Presentation</vt:lpstr>
      <vt:lpstr>Introduction To Machine Learning</vt:lpstr>
      <vt:lpstr>Different Motivations for Studying Machine Learning</vt:lpstr>
      <vt:lpstr>Learning??</vt:lpstr>
      <vt:lpstr>Learning??</vt:lpstr>
      <vt:lpstr>Intelligence</vt:lpstr>
      <vt:lpstr>Plato’s Theory of Learning</vt:lpstr>
      <vt:lpstr>Aristotle’s Theory on Learning</vt:lpstr>
      <vt:lpstr>Human intellect  machines</vt:lpstr>
      <vt:lpstr>History of Machine Learning</vt:lpstr>
      <vt:lpstr>PowerPoint Presentation</vt:lpstr>
      <vt:lpstr>Machine Learning</vt:lpstr>
      <vt:lpstr>PowerPoint Presentation</vt:lpstr>
      <vt:lpstr>Need For Machine Learning</vt:lpstr>
      <vt:lpstr>List of reasons why Machine Learning is so important</vt:lpstr>
      <vt:lpstr>Why Machine Learning is so important:</vt:lpstr>
      <vt:lpstr>PowerPoint Presentation</vt:lpstr>
      <vt:lpstr>PowerPoint Presentation</vt:lpstr>
      <vt:lpstr>PowerPoint Presentation</vt:lpstr>
      <vt:lpstr>PowerPoint Presentation</vt:lpstr>
      <vt:lpstr>Schematic Diagram of Learning System</vt:lpstr>
      <vt:lpstr>This brings us to a typical machine learning setup which has the following components</vt:lpstr>
      <vt:lpstr>Parameters</vt:lpstr>
      <vt:lpstr>Terms used in Machine Learning</vt:lpstr>
      <vt:lpstr>Terms used in Machine Learning</vt:lpstr>
      <vt:lpstr>General Pipeline of a machine learning model</vt:lpstr>
      <vt:lpstr>Machine Learning Process</vt:lpstr>
      <vt:lpstr>Machine Learning Process</vt:lpstr>
      <vt:lpstr>PowerPoint Presentation</vt:lpstr>
      <vt:lpstr>PowerPoint Presentation</vt:lpstr>
      <vt:lpstr>PowerPoint Presentation</vt:lpstr>
      <vt:lpstr>PowerPoint Presentation</vt:lpstr>
      <vt:lpstr>PowerPoint Presentation</vt:lpstr>
      <vt:lpstr>Machine Learning applications</vt:lpstr>
      <vt:lpstr>Machine Learning applications</vt:lpstr>
      <vt:lpstr>PowerPoint Presentation</vt:lpstr>
      <vt:lpstr>Machine Learning Applications:</vt:lpstr>
      <vt:lpstr>Applications of Machine Learning </vt:lpstr>
      <vt:lpstr>Issues in Machine Learning/ Consideration to take into account</vt:lpstr>
      <vt:lpstr>Hypothesis</vt:lpstr>
      <vt:lpstr>Underfitting and Overfitting</vt:lpstr>
      <vt:lpstr>How are Artificial Intelligence and Machine Learning related?</vt:lpstr>
      <vt:lpstr>How are Artificial Intelligence and Machine Learning related?</vt:lpstr>
      <vt:lpstr>Machine Learning and Data Mining</vt:lpstr>
      <vt:lpstr>ML Terminology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kriti ohri</dc:creator>
  <cp:lastModifiedBy>lenovo</cp:lastModifiedBy>
  <cp:revision>56</cp:revision>
  <dcterms:created xsi:type="dcterms:W3CDTF">2021-03-18T05:55:13Z</dcterms:created>
  <dcterms:modified xsi:type="dcterms:W3CDTF">2024-08-01T14:34:57Z</dcterms:modified>
</cp:coreProperties>
</file>